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29"/>
  </p:notesMasterIdLst>
  <p:sldIdLst>
    <p:sldId id="280" r:id="rId2"/>
    <p:sldId id="257" r:id="rId3"/>
    <p:sldId id="260" r:id="rId4"/>
    <p:sldId id="275" r:id="rId5"/>
    <p:sldId id="259" r:id="rId6"/>
    <p:sldId id="263" r:id="rId7"/>
    <p:sldId id="264" r:id="rId8"/>
    <p:sldId id="268" r:id="rId9"/>
    <p:sldId id="261" r:id="rId10"/>
    <p:sldId id="262" r:id="rId11"/>
    <p:sldId id="274" r:id="rId12"/>
    <p:sldId id="265" r:id="rId13"/>
    <p:sldId id="288" r:id="rId14"/>
    <p:sldId id="278" r:id="rId15"/>
    <p:sldId id="287" r:id="rId16"/>
    <p:sldId id="279" r:id="rId17"/>
    <p:sldId id="277" r:id="rId18"/>
    <p:sldId id="269" r:id="rId19"/>
    <p:sldId id="282" r:id="rId20"/>
    <p:sldId id="283" r:id="rId21"/>
    <p:sldId id="272" r:id="rId22"/>
    <p:sldId id="270" r:id="rId23"/>
    <p:sldId id="281" r:id="rId24"/>
    <p:sldId id="273" r:id="rId25"/>
    <p:sldId id="267" r:id="rId26"/>
    <p:sldId id="285" r:id="rId27"/>
    <p:sldId id="286"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090D52-014F-4891-88F4-349678F21684}" type="datetimeFigureOut">
              <a:rPr lang="en-US" smtClean="0"/>
              <a:pPr/>
              <a:t>2/12/2016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4C2FD6-C4B3-4ECF-8445-A2C04037429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4C2FD6-C4B3-4ECF-8445-A2C040374297}"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4C2FD6-C4B3-4ECF-8445-A2C040374297}"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4C2FD6-C4B3-4ECF-8445-A2C040374297}"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4C2FD6-C4B3-4ECF-8445-A2C040374297}"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4C2FD6-C4B3-4ECF-8445-A2C040374297}"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4C2FD6-C4B3-4ECF-8445-A2C040374297}"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4C2FD6-C4B3-4ECF-8445-A2C040374297}"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4C2FD6-C4B3-4ECF-8445-A2C040374297}"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4C2FD6-C4B3-4ECF-8445-A2C040374297}"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4C2FD6-C4B3-4ECF-8445-A2C040374297}"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4C2FD6-C4B3-4ECF-8445-A2C040374297}"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4C2FD6-C4B3-4ECF-8445-A2C040374297}"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4C2FD6-C4B3-4ECF-8445-A2C040374297}"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4C2FD6-C4B3-4ECF-8445-A2C040374297}"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4C2FD6-C4B3-4ECF-8445-A2C040374297}"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4C2FD6-C4B3-4ECF-8445-A2C040374297}"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4C2FD6-C4B3-4ECF-8445-A2C040374297}"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4C2FD6-C4B3-4ECF-8445-A2C040374297}"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4C2FD6-C4B3-4ECF-8445-A2C040374297}"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4C2FD6-C4B3-4ECF-8445-A2C040374297}" type="slidenum">
              <a:rPr lang="en-US" smtClean="0"/>
              <a:pPr/>
              <a:t>27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4C2FD6-C4B3-4ECF-8445-A2C040374297}"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4C2FD6-C4B3-4ECF-8445-A2C040374297}"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4C2FD6-C4B3-4ECF-8445-A2C040374297}"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4C2FD6-C4B3-4ECF-8445-A2C040374297}"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4C2FD6-C4B3-4ECF-8445-A2C040374297}"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4C2FD6-C4B3-4ECF-8445-A2C040374297}"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4C2FD6-C4B3-4ECF-8445-A2C040374297}"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DF2059C6-3928-4133-93E4-246B5DD43AE6}" type="datetimeFigureOut">
              <a:rPr lang="en-US" smtClean="0"/>
              <a:pPr/>
              <a:t>2/12/2016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94CFF7E2-5C4B-4D3C-980A-5840FE8258DD}"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F2059C6-3928-4133-93E4-246B5DD43AE6}" type="datetimeFigureOut">
              <a:rPr lang="en-US" smtClean="0"/>
              <a:pPr/>
              <a:t>2/12/2016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CFF7E2-5C4B-4D3C-980A-5840FE8258D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F2059C6-3928-4133-93E4-246B5DD43AE6}" type="datetimeFigureOut">
              <a:rPr lang="en-US" smtClean="0"/>
              <a:pPr/>
              <a:t>2/12/2016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CFF7E2-5C4B-4D3C-980A-5840FE8258D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F2059C6-3928-4133-93E4-246B5DD43AE6}" type="datetimeFigureOut">
              <a:rPr lang="en-US" smtClean="0"/>
              <a:pPr/>
              <a:t>2/12/2016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CFF7E2-5C4B-4D3C-980A-5840FE8258D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F2059C6-3928-4133-93E4-246B5DD43AE6}" type="datetimeFigureOut">
              <a:rPr lang="en-US" smtClean="0"/>
              <a:pPr/>
              <a:t>2/12/2016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94CFF7E2-5C4B-4D3C-980A-5840FE8258D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F2059C6-3928-4133-93E4-246B5DD43AE6}" type="datetimeFigureOut">
              <a:rPr lang="en-US" smtClean="0"/>
              <a:pPr/>
              <a:t>2/12/2016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CFF7E2-5C4B-4D3C-980A-5840FE8258D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F2059C6-3928-4133-93E4-246B5DD43AE6}" type="datetimeFigureOut">
              <a:rPr lang="en-US" smtClean="0"/>
              <a:pPr/>
              <a:t>2/12/2016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CFF7E2-5C4B-4D3C-980A-5840FE8258D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F2059C6-3928-4133-93E4-246B5DD43AE6}" type="datetimeFigureOut">
              <a:rPr lang="en-US" smtClean="0"/>
              <a:pPr/>
              <a:t>2/12/2016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CFF7E2-5C4B-4D3C-980A-5840FE8258D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2059C6-3928-4133-93E4-246B5DD43AE6}" type="datetimeFigureOut">
              <a:rPr lang="en-US" smtClean="0"/>
              <a:pPr/>
              <a:t>2/12/2016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CFF7E2-5C4B-4D3C-980A-5840FE8258D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F2059C6-3928-4133-93E4-246B5DD43AE6}" type="datetimeFigureOut">
              <a:rPr lang="en-US" smtClean="0"/>
              <a:pPr/>
              <a:t>2/12/2016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CFF7E2-5C4B-4D3C-980A-5840FE8258D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F2059C6-3928-4133-93E4-246B5DD43AE6}" type="datetimeFigureOut">
              <a:rPr lang="en-US" smtClean="0"/>
              <a:pPr/>
              <a:t>2/12/2016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CFF7E2-5C4B-4D3C-980A-5840FE8258D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DF2059C6-3928-4133-93E4-246B5DD43AE6}" type="datetimeFigureOut">
              <a:rPr lang="en-US" smtClean="0"/>
              <a:pPr/>
              <a:t>2/12/2016</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4CFF7E2-5C4B-4D3C-980A-5840FE8258DD}"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smtClean="0"/>
              <a:t>Ward Conference Gospel Doctrine Lesson</a:t>
            </a:r>
            <a:endParaRPr lang="en-US" dirty="0"/>
          </a:p>
        </p:txBody>
      </p:sp>
      <p:sp>
        <p:nvSpPr>
          <p:cNvPr id="5" name="Subtitle 4"/>
          <p:cNvSpPr>
            <a:spLocks noGrp="1"/>
          </p:cNvSpPr>
          <p:nvPr>
            <p:ph type="subTitle" idx="1"/>
          </p:nvPr>
        </p:nvSpPr>
        <p:spPr>
          <a:xfrm>
            <a:off x="1447800" y="3810000"/>
            <a:ext cx="6400800" cy="1752600"/>
          </a:xfrm>
        </p:spPr>
        <p:txBody>
          <a:bodyPr/>
          <a:lstStyle/>
          <a:p>
            <a:r>
              <a:rPr lang="en-US" dirty="0" smtClean="0"/>
              <a:t>Obedience to the commandments develops respect in the family and ward</a:t>
            </a:r>
            <a:endParaRPr lang="en-US" dirty="0"/>
          </a:p>
        </p:txBody>
      </p:sp>
      <p:sp>
        <p:nvSpPr>
          <p:cNvPr id="6" name="TextBox 5"/>
          <p:cNvSpPr txBox="1"/>
          <p:nvPr/>
        </p:nvSpPr>
        <p:spPr>
          <a:xfrm>
            <a:off x="1295400" y="5715000"/>
            <a:ext cx="6476453" cy="369332"/>
          </a:xfrm>
          <a:prstGeom prst="rect">
            <a:avLst/>
          </a:prstGeom>
          <a:noFill/>
        </p:spPr>
        <p:txBody>
          <a:bodyPr wrap="none" rtlCol="0">
            <a:spAutoFit/>
          </a:bodyPr>
          <a:lstStyle/>
          <a:p>
            <a:r>
              <a:rPr lang="en-US" dirty="0" smtClean="0"/>
              <a:t>http://</a:t>
            </a:r>
            <a:r>
              <a:rPr lang="en-US" dirty="0" smtClean="0"/>
              <a:t>2understandamormon.com/k11ward/obedience.pptx</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33400" y="0"/>
            <a:ext cx="8229600" cy="1143000"/>
          </a:xfrm>
        </p:spPr>
        <p:txBody>
          <a:bodyPr/>
          <a:lstStyle/>
          <a:p>
            <a:r>
              <a:rPr lang="en-US" dirty="0" smtClean="0"/>
              <a:t>A House of God</a:t>
            </a:r>
            <a:endParaRPr lang="en-US" dirty="0"/>
          </a:p>
        </p:txBody>
      </p:sp>
      <p:sp>
        <p:nvSpPr>
          <p:cNvPr id="8" name="Rounded Rectangle 7"/>
          <p:cNvSpPr/>
          <p:nvPr/>
        </p:nvSpPr>
        <p:spPr>
          <a:xfrm>
            <a:off x="2438400" y="5867400"/>
            <a:ext cx="4343400" cy="533400"/>
          </a:xfrm>
          <a:prstGeom prst="roundRect">
            <a:avLst/>
          </a:prstGeom>
          <a:solidFill>
            <a:schemeClr val="tx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Law of Obedience</a:t>
            </a:r>
            <a:endParaRPr lang="en-US" b="1" dirty="0">
              <a:solidFill>
                <a:schemeClr val="bg1"/>
              </a:solidFill>
            </a:endParaRPr>
          </a:p>
        </p:txBody>
      </p:sp>
      <p:sp>
        <p:nvSpPr>
          <p:cNvPr id="9" name="Rounded Rectangle 8"/>
          <p:cNvSpPr/>
          <p:nvPr/>
        </p:nvSpPr>
        <p:spPr>
          <a:xfrm>
            <a:off x="2438400" y="5334000"/>
            <a:ext cx="4343400" cy="533400"/>
          </a:xfrm>
          <a:prstGeom prst="roundRect">
            <a:avLst/>
          </a:prstGeom>
          <a:solidFill>
            <a:schemeClr val="bg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Law of Sacrifice</a:t>
            </a:r>
            <a:endParaRPr lang="en-US" b="1" dirty="0">
              <a:solidFill>
                <a:schemeClr val="bg1"/>
              </a:solidFill>
            </a:endParaRPr>
          </a:p>
        </p:txBody>
      </p:sp>
      <p:sp>
        <p:nvSpPr>
          <p:cNvPr id="10" name="Rounded Rectangle 9"/>
          <p:cNvSpPr/>
          <p:nvPr/>
        </p:nvSpPr>
        <p:spPr>
          <a:xfrm>
            <a:off x="2438400" y="4800600"/>
            <a:ext cx="4343400" cy="533400"/>
          </a:xfrm>
          <a:prstGeom prst="roundRect">
            <a:avLst/>
          </a:prstGeom>
          <a:solidFill>
            <a:schemeClr val="accent5">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Law of the Gospel</a:t>
            </a:r>
            <a:endParaRPr lang="en-US" b="1" dirty="0">
              <a:solidFill>
                <a:schemeClr val="bg1"/>
              </a:solidFill>
            </a:endParaRPr>
          </a:p>
        </p:txBody>
      </p:sp>
      <p:sp>
        <p:nvSpPr>
          <p:cNvPr id="11" name="Rounded Rectangle 10"/>
          <p:cNvSpPr/>
          <p:nvPr/>
        </p:nvSpPr>
        <p:spPr>
          <a:xfrm rot="16200000">
            <a:off x="1866900" y="3543300"/>
            <a:ext cx="1828800" cy="685800"/>
          </a:xfrm>
          <a:prstGeom prst="roundRect">
            <a:avLst/>
          </a:prstGeom>
          <a:solidFill>
            <a:schemeClr val="accent3">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Law</a:t>
            </a:r>
            <a:r>
              <a:rPr lang="en-US" dirty="0" smtClean="0">
                <a:solidFill>
                  <a:schemeClr val="bg1"/>
                </a:solidFill>
              </a:rPr>
              <a:t> </a:t>
            </a:r>
            <a:r>
              <a:rPr lang="en-US" b="1" dirty="0" smtClean="0">
                <a:solidFill>
                  <a:schemeClr val="bg1"/>
                </a:solidFill>
              </a:rPr>
              <a:t>of </a:t>
            </a:r>
            <a:endParaRPr lang="en-US" b="1" dirty="0">
              <a:solidFill>
                <a:schemeClr val="bg1"/>
              </a:solidFill>
            </a:endParaRPr>
          </a:p>
        </p:txBody>
      </p:sp>
      <p:sp>
        <p:nvSpPr>
          <p:cNvPr id="12" name="Rounded Rectangle 11"/>
          <p:cNvSpPr/>
          <p:nvPr/>
        </p:nvSpPr>
        <p:spPr>
          <a:xfrm rot="19870617">
            <a:off x="1516015" y="1985525"/>
            <a:ext cx="3434799" cy="533400"/>
          </a:xfrm>
          <a:prstGeom prst="round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Law of</a:t>
            </a:r>
            <a:endParaRPr lang="en-US" b="1" dirty="0">
              <a:solidFill>
                <a:schemeClr val="bg1"/>
              </a:solidFill>
            </a:endParaRPr>
          </a:p>
        </p:txBody>
      </p:sp>
      <p:sp>
        <p:nvSpPr>
          <p:cNvPr id="14" name="Rounded Rectangle 13"/>
          <p:cNvSpPr/>
          <p:nvPr/>
        </p:nvSpPr>
        <p:spPr>
          <a:xfrm rot="16200000">
            <a:off x="5524500" y="3543300"/>
            <a:ext cx="1828800" cy="685800"/>
          </a:xfrm>
          <a:prstGeom prst="roundRect">
            <a:avLst/>
          </a:prstGeom>
          <a:solidFill>
            <a:schemeClr val="accent3">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Chastity</a:t>
            </a:r>
            <a:endParaRPr lang="en-US" b="1" dirty="0">
              <a:solidFill>
                <a:schemeClr val="bg1"/>
              </a:solidFill>
            </a:endParaRPr>
          </a:p>
        </p:txBody>
      </p:sp>
      <p:sp>
        <p:nvSpPr>
          <p:cNvPr id="15" name="Rounded Rectangle 14"/>
          <p:cNvSpPr/>
          <p:nvPr/>
        </p:nvSpPr>
        <p:spPr>
          <a:xfrm rot="1732584">
            <a:off x="4309540" y="1993723"/>
            <a:ext cx="3434799" cy="533400"/>
          </a:xfrm>
          <a:prstGeom prst="round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Consecration</a:t>
            </a:r>
            <a:endParaRPr lang="en-US" b="1" dirty="0">
              <a:solidFill>
                <a:schemeClr val="bg1"/>
              </a:solidFill>
            </a:endParaRPr>
          </a:p>
        </p:txBody>
      </p:sp>
      <p:sp>
        <p:nvSpPr>
          <p:cNvPr id="16" name="TextBox 15"/>
          <p:cNvSpPr txBox="1"/>
          <p:nvPr/>
        </p:nvSpPr>
        <p:spPr>
          <a:xfrm>
            <a:off x="6908879" y="5998114"/>
            <a:ext cx="1069524" cy="369332"/>
          </a:xfrm>
          <a:prstGeom prst="rect">
            <a:avLst/>
          </a:prstGeom>
          <a:noFill/>
        </p:spPr>
        <p:txBody>
          <a:bodyPr wrap="none" rtlCol="0">
            <a:spAutoFit/>
          </a:bodyPr>
          <a:lstStyle/>
          <a:p>
            <a:r>
              <a:rPr lang="en-US" dirty="0" smtClean="0"/>
              <a:t>Footings</a:t>
            </a:r>
            <a:endParaRPr lang="en-US" dirty="0"/>
          </a:p>
        </p:txBody>
      </p:sp>
      <p:sp>
        <p:nvSpPr>
          <p:cNvPr id="17" name="TextBox 16"/>
          <p:cNvSpPr txBox="1"/>
          <p:nvPr/>
        </p:nvSpPr>
        <p:spPr>
          <a:xfrm>
            <a:off x="6908879" y="5464714"/>
            <a:ext cx="1374094" cy="369332"/>
          </a:xfrm>
          <a:prstGeom prst="rect">
            <a:avLst/>
          </a:prstGeom>
          <a:noFill/>
        </p:spPr>
        <p:txBody>
          <a:bodyPr wrap="none" rtlCol="0">
            <a:spAutoFit/>
          </a:bodyPr>
          <a:lstStyle/>
          <a:p>
            <a:r>
              <a:rPr lang="en-US" dirty="0" smtClean="0"/>
              <a:t>Foundation</a:t>
            </a:r>
            <a:endParaRPr lang="en-US" dirty="0"/>
          </a:p>
        </p:txBody>
      </p:sp>
      <p:sp>
        <p:nvSpPr>
          <p:cNvPr id="18" name="TextBox 17"/>
          <p:cNvSpPr txBox="1"/>
          <p:nvPr/>
        </p:nvSpPr>
        <p:spPr>
          <a:xfrm>
            <a:off x="6908879" y="4931314"/>
            <a:ext cx="724878" cy="369332"/>
          </a:xfrm>
          <a:prstGeom prst="rect">
            <a:avLst/>
          </a:prstGeom>
          <a:noFill/>
        </p:spPr>
        <p:txBody>
          <a:bodyPr wrap="none" rtlCol="0">
            <a:spAutoFit/>
          </a:bodyPr>
          <a:lstStyle/>
          <a:p>
            <a:r>
              <a:rPr lang="en-US" dirty="0" smtClean="0"/>
              <a:t>Floor</a:t>
            </a:r>
            <a:endParaRPr lang="en-US" dirty="0"/>
          </a:p>
        </p:txBody>
      </p:sp>
      <p:sp>
        <p:nvSpPr>
          <p:cNvPr id="19" name="TextBox 18"/>
          <p:cNvSpPr txBox="1"/>
          <p:nvPr/>
        </p:nvSpPr>
        <p:spPr>
          <a:xfrm>
            <a:off x="6908879" y="3940714"/>
            <a:ext cx="763351" cy="369332"/>
          </a:xfrm>
          <a:prstGeom prst="rect">
            <a:avLst/>
          </a:prstGeom>
          <a:noFill/>
        </p:spPr>
        <p:txBody>
          <a:bodyPr wrap="none" rtlCol="0">
            <a:spAutoFit/>
          </a:bodyPr>
          <a:lstStyle/>
          <a:p>
            <a:r>
              <a:rPr lang="en-US" dirty="0" smtClean="0"/>
              <a:t>Walls</a:t>
            </a:r>
            <a:endParaRPr lang="en-US" dirty="0"/>
          </a:p>
        </p:txBody>
      </p:sp>
      <p:sp>
        <p:nvSpPr>
          <p:cNvPr id="21" name="TextBox 20"/>
          <p:cNvSpPr txBox="1"/>
          <p:nvPr/>
        </p:nvSpPr>
        <p:spPr>
          <a:xfrm>
            <a:off x="6908879" y="1730914"/>
            <a:ext cx="668773" cy="369332"/>
          </a:xfrm>
          <a:prstGeom prst="rect">
            <a:avLst/>
          </a:prstGeom>
          <a:noFill/>
        </p:spPr>
        <p:txBody>
          <a:bodyPr wrap="none" rtlCol="0">
            <a:spAutoFit/>
          </a:bodyPr>
          <a:lstStyle/>
          <a:p>
            <a:r>
              <a:rPr lang="en-US" dirty="0" smtClean="0"/>
              <a:t>Roof</a:t>
            </a:r>
            <a:endParaRPr lang="en-US" dirty="0"/>
          </a:p>
        </p:txBody>
      </p:sp>
      <p:sp>
        <p:nvSpPr>
          <p:cNvPr id="22" name="TextBox 21"/>
          <p:cNvSpPr txBox="1"/>
          <p:nvPr/>
        </p:nvSpPr>
        <p:spPr>
          <a:xfrm>
            <a:off x="914400" y="5867400"/>
            <a:ext cx="705642" cy="369332"/>
          </a:xfrm>
          <a:prstGeom prst="rect">
            <a:avLst/>
          </a:prstGeom>
          <a:noFill/>
        </p:spPr>
        <p:txBody>
          <a:bodyPr wrap="none" rtlCol="0">
            <a:spAutoFit/>
          </a:bodyPr>
          <a:lstStyle/>
          <a:p>
            <a:r>
              <a:rPr lang="en-US" dirty="0" smtClean="0"/>
              <a:t>Faith</a:t>
            </a:r>
            <a:endParaRPr lang="en-US" dirty="0"/>
          </a:p>
        </p:txBody>
      </p:sp>
      <p:sp>
        <p:nvSpPr>
          <p:cNvPr id="23" name="TextBox 22"/>
          <p:cNvSpPr txBox="1"/>
          <p:nvPr/>
        </p:nvSpPr>
        <p:spPr>
          <a:xfrm>
            <a:off x="609600" y="5410200"/>
            <a:ext cx="1372492" cy="369332"/>
          </a:xfrm>
          <a:prstGeom prst="rect">
            <a:avLst/>
          </a:prstGeom>
          <a:noFill/>
        </p:spPr>
        <p:txBody>
          <a:bodyPr wrap="none" rtlCol="0">
            <a:spAutoFit/>
          </a:bodyPr>
          <a:lstStyle/>
          <a:p>
            <a:r>
              <a:rPr lang="en-US" dirty="0" smtClean="0"/>
              <a:t>Repentance</a:t>
            </a:r>
            <a:endParaRPr lang="en-US" dirty="0"/>
          </a:p>
        </p:txBody>
      </p:sp>
      <p:sp>
        <p:nvSpPr>
          <p:cNvPr id="24" name="TextBox 23"/>
          <p:cNvSpPr txBox="1"/>
          <p:nvPr/>
        </p:nvSpPr>
        <p:spPr>
          <a:xfrm>
            <a:off x="431879" y="4855114"/>
            <a:ext cx="1895071" cy="369332"/>
          </a:xfrm>
          <a:prstGeom prst="rect">
            <a:avLst/>
          </a:prstGeom>
          <a:noFill/>
        </p:spPr>
        <p:txBody>
          <a:bodyPr wrap="none" rtlCol="0">
            <a:spAutoFit/>
          </a:bodyPr>
          <a:lstStyle/>
          <a:p>
            <a:r>
              <a:rPr lang="en-US" dirty="0" smtClean="0"/>
              <a:t>Commandments</a:t>
            </a:r>
            <a:endParaRPr lang="en-US" dirty="0"/>
          </a:p>
        </p:txBody>
      </p:sp>
      <p:sp>
        <p:nvSpPr>
          <p:cNvPr id="25" name="TextBox 24"/>
          <p:cNvSpPr txBox="1"/>
          <p:nvPr/>
        </p:nvSpPr>
        <p:spPr>
          <a:xfrm>
            <a:off x="431879" y="3788314"/>
            <a:ext cx="1835759" cy="646331"/>
          </a:xfrm>
          <a:prstGeom prst="rect">
            <a:avLst/>
          </a:prstGeom>
          <a:noFill/>
        </p:spPr>
        <p:txBody>
          <a:bodyPr wrap="none" rtlCol="0">
            <a:spAutoFit/>
          </a:bodyPr>
          <a:lstStyle/>
          <a:p>
            <a:r>
              <a:rPr lang="en-US" dirty="0" smtClean="0"/>
              <a:t>Purity &amp; Happy</a:t>
            </a:r>
          </a:p>
          <a:p>
            <a:r>
              <a:rPr lang="en-US" dirty="0" smtClean="0"/>
              <a:t>Family Life</a:t>
            </a:r>
            <a:endParaRPr lang="en-US" dirty="0"/>
          </a:p>
        </p:txBody>
      </p:sp>
      <p:sp>
        <p:nvSpPr>
          <p:cNvPr id="26" name="TextBox 25"/>
          <p:cNvSpPr txBox="1"/>
          <p:nvPr/>
        </p:nvSpPr>
        <p:spPr>
          <a:xfrm>
            <a:off x="431879" y="1654714"/>
            <a:ext cx="1994457" cy="369332"/>
          </a:xfrm>
          <a:prstGeom prst="rect">
            <a:avLst/>
          </a:prstGeom>
          <a:noFill/>
        </p:spPr>
        <p:txBody>
          <a:bodyPr wrap="none" rtlCol="0">
            <a:spAutoFit/>
          </a:bodyPr>
          <a:lstStyle/>
          <a:p>
            <a:r>
              <a:rPr lang="en-US" dirty="0" smtClean="0"/>
              <a:t>True Discipleship</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274638"/>
            <a:ext cx="8763000" cy="5973762"/>
          </a:xfrm>
        </p:spPr>
        <p:txBody>
          <a:bodyPr/>
          <a:lstStyle/>
          <a:p>
            <a:r>
              <a:rPr lang="en-US" dirty="0" smtClean="0"/>
              <a:t>“When obedience ceases to be an irritant and becomes our quest, in that moment God will endow us with power.” </a:t>
            </a:r>
            <a:br>
              <a:rPr lang="en-US" dirty="0" smtClean="0"/>
            </a:br>
            <a:r>
              <a:rPr lang="en-US" dirty="0" smtClean="0"/>
              <a:t>–</a:t>
            </a:r>
            <a:r>
              <a:rPr lang="en-US" sz="3200" dirty="0" smtClean="0"/>
              <a:t>President Ezra Taft Benson</a:t>
            </a:r>
            <a:endParaRPr lang="en-US" sz="3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533400"/>
            <a:ext cx="8229600" cy="4709160"/>
          </a:xfrm>
        </p:spPr>
        <p:txBody>
          <a:bodyPr/>
          <a:lstStyle/>
          <a:p>
            <a:pPr>
              <a:buFont typeface="Wingdings" pitchFamily="2" charset="2"/>
              <a:buChar char="v"/>
            </a:pPr>
            <a:r>
              <a:rPr lang="en-US" dirty="0" smtClean="0"/>
              <a:t>Why is God so mean in that He punishes us when we are disobedient to His commandments?</a:t>
            </a:r>
          </a:p>
          <a:p>
            <a:pPr lvl="1">
              <a:buFont typeface="Wingdings" pitchFamily="2" charset="2"/>
              <a:buChar char="v"/>
            </a:pPr>
            <a:r>
              <a:rPr lang="en-US" dirty="0" smtClean="0"/>
              <a:t>Is He really punishing us when we break a commandment?</a:t>
            </a:r>
          </a:p>
          <a:p>
            <a:pPr lvl="1">
              <a:buFont typeface="Wingdings" pitchFamily="2" charset="2"/>
              <a:buChar char="v"/>
            </a:pPr>
            <a:r>
              <a:rPr lang="en-US" dirty="0" smtClean="0"/>
              <a:t>Is a parent causing the pain of their child when they break the rules and touch a hot stove?</a:t>
            </a:r>
          </a:p>
          <a:p>
            <a:pPr lvl="1">
              <a:buFont typeface="Wingdings" pitchFamily="2" charset="2"/>
              <a:buChar char="v"/>
            </a:pPr>
            <a:endParaRPr lang="en-US" dirty="0"/>
          </a:p>
        </p:txBody>
      </p:sp>
      <p:pic>
        <p:nvPicPr>
          <p:cNvPr id="31746" name="Picture 2" descr="http://financialducksinarow.com/wp-content/uploads/2015/10/hand-on-oven-burner.jpg"/>
          <p:cNvPicPr>
            <a:picLocks noChangeAspect="1" noChangeArrowheads="1"/>
          </p:cNvPicPr>
          <p:nvPr/>
        </p:nvPicPr>
        <p:blipFill>
          <a:blip r:embed="rId3" cstate="print"/>
          <a:srcRect/>
          <a:stretch>
            <a:fillRect/>
          </a:stretch>
        </p:blipFill>
        <p:spPr bwMode="auto">
          <a:xfrm>
            <a:off x="1295399" y="3657600"/>
            <a:ext cx="3208421" cy="2438400"/>
          </a:xfrm>
          <a:prstGeom prst="rect">
            <a:avLst/>
          </a:prstGeom>
          <a:ln>
            <a:noFill/>
          </a:ln>
          <a:effectLst>
            <a:outerShdw blurRad="292100" dist="139700" dir="2700000" algn="tl" rotWithShape="0">
              <a:srgbClr val="333333">
                <a:alpha val="65000"/>
              </a:srgbClr>
            </a:outerShdw>
          </a:effectLst>
        </p:spPr>
      </p:pic>
      <p:pic>
        <p:nvPicPr>
          <p:cNvPr id="31748" name="Picture 4" descr="http://cf.ltkcdn.net/safety/images/std/149114-306x392-Toddler-reaching-for-hot-pan.jpg"/>
          <p:cNvPicPr>
            <a:picLocks noChangeAspect="1" noChangeArrowheads="1"/>
          </p:cNvPicPr>
          <p:nvPr/>
        </p:nvPicPr>
        <p:blipFill>
          <a:blip r:embed="rId4" cstate="print"/>
          <a:srcRect/>
          <a:stretch>
            <a:fillRect/>
          </a:stretch>
        </p:blipFill>
        <p:spPr bwMode="auto">
          <a:xfrm>
            <a:off x="4876800" y="3657600"/>
            <a:ext cx="1905000" cy="2440392"/>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ox(in)">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ox(in)">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1746"/>
                                        </p:tgtEl>
                                        <p:attrNameLst>
                                          <p:attrName>style.visibility</p:attrName>
                                        </p:attrNameLst>
                                      </p:cBhvr>
                                      <p:to>
                                        <p:strVal val="visible"/>
                                      </p:to>
                                    </p:set>
                                    <p:animEffect transition="in" filter="box(in)">
                                      <p:cBhvr>
                                        <p:cTn id="17" dur="500"/>
                                        <p:tgtEl>
                                          <p:spTgt spid="31746"/>
                                        </p:tgtEl>
                                      </p:cBhvr>
                                    </p:animEffect>
                                  </p:childTnLst>
                                </p:cTn>
                              </p:par>
                              <p:par>
                                <p:cTn id="18" presetID="4" presetClass="entr" presetSubtype="16" fill="hold" nodeType="withEffect">
                                  <p:stCondLst>
                                    <p:cond delay="0"/>
                                  </p:stCondLst>
                                  <p:childTnLst>
                                    <p:set>
                                      <p:cBhvr>
                                        <p:cTn id="19" dur="1" fill="hold">
                                          <p:stCondLst>
                                            <p:cond delay="0"/>
                                          </p:stCondLst>
                                        </p:cTn>
                                        <p:tgtEl>
                                          <p:spTgt spid="31748"/>
                                        </p:tgtEl>
                                        <p:attrNameLst>
                                          <p:attrName>style.visibility</p:attrName>
                                        </p:attrNameLst>
                                      </p:cBhvr>
                                      <p:to>
                                        <p:strVal val="visible"/>
                                      </p:to>
                                    </p:set>
                                    <p:animEffect transition="in" filter="box(in)">
                                      <p:cBhvr>
                                        <p:cTn id="20" dur="500"/>
                                        <p:tgtEl>
                                          <p:spTgt spid="317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0" y="2362200"/>
            <a:ext cx="9144000" cy="1066800"/>
          </a:xfrm>
          <a:prstGeom prst="rect">
            <a:avLst/>
          </a:prstGeom>
        </p:spPr>
        <p:txBody>
          <a:bodyPr vert="horz" anchor="ctr">
            <a:noAutofit/>
            <a:scene3d>
              <a:camera prst="orthographicFront"/>
              <a:lightRig rig="soft" dir="t">
                <a:rot lat="0" lon="0" rev="1680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rPr>
              <a:t>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800" b="1" i="0"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rPr>
              <a:t>Why does God always want to restrict my freedom?</a:t>
            </a:r>
            <a:endParaRPr kumimoji="0" lang="en-US" sz="4800" b="1" i="0"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609600"/>
            <a:ext cx="8229600" cy="1295400"/>
          </a:xfrm>
          <a:prstGeom prst="rect">
            <a:avLst/>
          </a:prstGeom>
        </p:spPr>
        <p:txBody>
          <a:bodyPr vert="horz" anchor="ctr">
            <a:noAutofit/>
            <a:scene3d>
              <a:camera prst="orthographicFront"/>
              <a:lightRig rig="soft" dir="t">
                <a:rot lat="0" lon="0" rev="1680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rPr>
              <a:t>What we sometimes view as restrictions and burdens actually give us the freedom to go places we never dreamed</a:t>
            </a:r>
            <a:r>
              <a:rPr lang="en-US" sz="32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 we would go.</a:t>
            </a:r>
            <a:endParaRPr kumimoji="0" lang="en-US" sz="3200" b="1" i="0"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rPr>
              <a:t> </a:t>
            </a:r>
          </a:p>
        </p:txBody>
      </p:sp>
      <p:sp>
        <p:nvSpPr>
          <p:cNvPr id="28673"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777777"/>
                </a:solidFill>
                <a:effectLst/>
                <a:latin typeface="normal arial"/>
                <a:cs typeface="Arial" pitchFamily="34" charset="0"/>
              </a:rPr>
              <a:t>bnwolthuis@hotmail.com</a:t>
            </a:r>
            <a:r>
              <a:rPr kumimoji="0" lang="en-US" sz="11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28675" name="Picture 3" descr="https://scontent.fsnc1-1.fna.fbcdn.net/hphotos-xpf1/v/t1.0-9/10168235_396244847216747_148693683599972258_n.jpg?oh=cc505db545bd0f573de92a558472fe0d&amp;oe=57258647"/>
          <p:cNvPicPr>
            <a:picLocks noChangeAspect="1" noChangeArrowheads="1"/>
          </p:cNvPicPr>
          <p:nvPr/>
        </p:nvPicPr>
        <p:blipFill>
          <a:blip r:embed="rId3" cstate="print"/>
          <a:srcRect/>
          <a:stretch>
            <a:fillRect/>
          </a:stretch>
        </p:blipFill>
        <p:spPr bwMode="auto">
          <a:xfrm>
            <a:off x="5715001" y="2286000"/>
            <a:ext cx="3428999" cy="4572000"/>
          </a:xfrm>
          <a:prstGeom prst="rect">
            <a:avLst/>
          </a:prstGeom>
          <a:noFill/>
        </p:spPr>
      </p:pic>
      <p:pic>
        <p:nvPicPr>
          <p:cNvPr id="28677" name="Picture 5" descr="https://scontent.fsnc1-1.fna.fbcdn.net/hphotos-xaf1/v/t1.0-9/10383642_322697714571461_4732247139224622984_n.jpg?oh=6fab68c3c83a6cb3c2b928609944b7de&amp;oe=573140E2"/>
          <p:cNvPicPr>
            <a:picLocks noChangeAspect="1" noChangeArrowheads="1"/>
          </p:cNvPicPr>
          <p:nvPr/>
        </p:nvPicPr>
        <p:blipFill>
          <a:blip r:embed="rId4" cstate="print"/>
          <a:srcRect/>
          <a:stretch>
            <a:fillRect/>
          </a:stretch>
        </p:blipFill>
        <p:spPr bwMode="auto">
          <a:xfrm>
            <a:off x="3581400" y="2590800"/>
            <a:ext cx="2743200" cy="3657600"/>
          </a:xfrm>
          <a:prstGeom prst="rect">
            <a:avLst/>
          </a:prstGeom>
          <a:noFill/>
        </p:spPr>
      </p:pic>
      <p:pic>
        <p:nvPicPr>
          <p:cNvPr id="28679" name="Picture 7" descr="Image result for child car seat photos"/>
          <p:cNvPicPr>
            <a:picLocks noChangeAspect="1" noChangeArrowheads="1"/>
          </p:cNvPicPr>
          <p:nvPr/>
        </p:nvPicPr>
        <p:blipFill>
          <a:blip r:embed="rId5" cstate="print"/>
          <a:srcRect/>
          <a:stretch>
            <a:fillRect/>
          </a:stretch>
        </p:blipFill>
        <p:spPr bwMode="auto">
          <a:xfrm>
            <a:off x="381000" y="3200399"/>
            <a:ext cx="3352800" cy="3235673"/>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2"/>
          <p:cNvSpPr>
            <a:spLocks noGrp="1"/>
          </p:cNvSpPr>
          <p:nvPr>
            <p:ph type="title"/>
          </p:nvPr>
        </p:nvSpPr>
        <p:spPr>
          <a:xfrm>
            <a:off x="533400" y="1143000"/>
            <a:ext cx="8382000" cy="4343400"/>
          </a:xfrm>
        </p:spPr>
        <p:txBody>
          <a:bodyPr>
            <a:normAutofit/>
          </a:bodyPr>
          <a:lstStyle/>
          <a:p>
            <a:pPr algn="l"/>
            <a:r>
              <a:rPr lang="en-US" sz="3200" dirty="0" smtClean="0"/>
              <a:t> </a:t>
            </a:r>
            <a:r>
              <a:rPr lang="en-US" sz="2700" dirty="0" smtClean="0"/>
              <a:t>“Obedience – that which God will never take by force – he will accept when freely given, and he will then return to you freedom that you can hardly dream of – the freedom to feel and to know, the freedom to do, and the freedom to be, at least a thousand fold more than we offer him. Strangely enough, the key to freedom is obedience.” </a:t>
            </a:r>
            <a:br>
              <a:rPr lang="en-US" sz="2700" dirty="0" smtClean="0"/>
            </a:br>
            <a:r>
              <a:rPr lang="en-US" sz="2700" dirty="0" smtClean="0"/>
              <a:t>      –President Boyd K. Packer</a:t>
            </a:r>
            <a:endParaRPr lang="en-US" sz="27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04800" y="2667000"/>
            <a:ext cx="8229600" cy="1600200"/>
          </a:xfrm>
        </p:spPr>
        <p:txBody>
          <a:bodyPr>
            <a:normAutofit fontScale="92500" lnSpcReduction="10000"/>
          </a:bodyPr>
          <a:lstStyle/>
          <a:p>
            <a:pPr>
              <a:buFont typeface="Wingdings" pitchFamily="2" charset="2"/>
              <a:buChar char="v"/>
            </a:pPr>
            <a:r>
              <a:rPr lang="en-US" dirty="0" smtClean="0"/>
              <a:t>If we continue in His path, the atonement will change our hearts so that we see things as God sees them and find pleasure in the things He finds pleasure in (serving and loving others)</a:t>
            </a:r>
            <a:endParaRPr lang="en-US" dirty="0"/>
          </a:p>
        </p:txBody>
      </p:sp>
      <p:sp>
        <p:nvSpPr>
          <p:cNvPr id="8" name="Title 1"/>
          <p:cNvSpPr txBox="1">
            <a:spLocks/>
          </p:cNvSpPr>
          <p:nvPr/>
        </p:nvSpPr>
        <p:spPr>
          <a:xfrm>
            <a:off x="0" y="838200"/>
            <a:ext cx="9144000" cy="1143000"/>
          </a:xfrm>
          <a:prstGeom prst="rect">
            <a:avLst/>
          </a:prstGeom>
        </p:spPr>
        <p:txBody>
          <a:bodyPr vert="horz" anchor="ctr">
            <a:noAutofit/>
            <a:scene3d>
              <a:camera prst="orthographicFront"/>
              <a:lightRig rig="soft" dir="t">
                <a:rot lat="0" lon="0" rev="1680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rPr>
              <a:t>Why is everything God wants</a:t>
            </a:r>
            <a:r>
              <a:rPr kumimoji="0" lang="en-US" sz="3200" b="1" i="0" u="none" strike="noStrike" kern="1200" cap="none" spc="0" normalizeH="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rPr>
              <a:t> us to do boring? He never lets us do anything fun and enjoyable.</a:t>
            </a:r>
            <a:endParaRPr kumimoji="0" lang="en-US" sz="3200" b="1" i="0"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endParaRPr>
          </a:p>
        </p:txBody>
      </p:sp>
      <p:sp>
        <p:nvSpPr>
          <p:cNvPr id="11" name="Title 1"/>
          <p:cNvSpPr>
            <a:spLocks noGrp="1"/>
          </p:cNvSpPr>
          <p:nvPr>
            <p:ph type="title"/>
          </p:nvPr>
        </p:nvSpPr>
        <p:spPr>
          <a:xfrm>
            <a:off x="0" y="4572000"/>
            <a:ext cx="9144000" cy="1401762"/>
          </a:xfrm>
        </p:spPr>
        <p:txBody>
          <a:bodyPr>
            <a:normAutofit/>
          </a:bodyPr>
          <a:lstStyle/>
          <a:p>
            <a:pPr algn="l"/>
            <a:r>
              <a:rPr lang="en-US" sz="2300" dirty="0" smtClean="0"/>
              <a:t>“Behold, I say unto you, </a:t>
            </a:r>
            <a:r>
              <a:rPr lang="en-US" sz="2300" u="sng" dirty="0" smtClean="0"/>
              <a:t>wickedness never was happiness</a:t>
            </a:r>
            <a:r>
              <a:rPr lang="en-US" sz="2300" dirty="0" smtClean="0"/>
              <a:t>.”</a:t>
            </a:r>
            <a:br>
              <a:rPr lang="en-US" sz="2300" dirty="0" smtClean="0"/>
            </a:br>
            <a:r>
              <a:rPr lang="en-US" sz="2300" dirty="0" smtClean="0"/>
              <a:t>        -Alma 41:10</a:t>
            </a:r>
            <a:endParaRPr lang="en-US" sz="23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ox(in)">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lstStyle/>
          <a:p>
            <a:r>
              <a:rPr lang="en-US" dirty="0" smtClean="0"/>
              <a:t>How does Lucifer gain power over us when we do not keep our covenants and break the commandments?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381000"/>
            <a:ext cx="8229600" cy="1143000"/>
          </a:xfrm>
        </p:spPr>
        <p:txBody>
          <a:bodyPr>
            <a:noAutofit/>
          </a:bodyPr>
          <a:lstStyle/>
          <a:p>
            <a:r>
              <a:rPr lang="en-US" sz="3600" dirty="0" smtClean="0"/>
              <a:t>How does obedience to the commandments develop respect in the family and ward?</a:t>
            </a:r>
            <a:endParaRPr lang="en-US" sz="3600" dirty="0"/>
          </a:p>
        </p:txBody>
      </p:sp>
      <p:sp>
        <p:nvSpPr>
          <p:cNvPr id="4" name="Content Placeholder 3"/>
          <p:cNvSpPr>
            <a:spLocks noGrp="1"/>
          </p:cNvSpPr>
          <p:nvPr>
            <p:ph idx="1"/>
          </p:nvPr>
        </p:nvSpPr>
        <p:spPr>
          <a:xfrm>
            <a:off x="457200" y="2148840"/>
            <a:ext cx="8229600" cy="4709160"/>
          </a:xfrm>
        </p:spPr>
        <p:txBody>
          <a:bodyPr>
            <a:normAutofit fontScale="85000" lnSpcReduction="20000"/>
          </a:bodyPr>
          <a:lstStyle/>
          <a:p>
            <a:pPr>
              <a:buFont typeface="Wingdings" pitchFamily="2" charset="2"/>
              <a:buChar char="v"/>
            </a:pPr>
            <a:r>
              <a:rPr lang="en-US" sz="3000" dirty="0" smtClean="0"/>
              <a:t>Obedience to God’s laws brings the Spirit. When the Spirit is present we can more easily love and be loved by others. </a:t>
            </a:r>
          </a:p>
          <a:p>
            <a:pPr>
              <a:buFont typeface="Wingdings" pitchFamily="2" charset="2"/>
              <a:buChar char="v"/>
            </a:pPr>
            <a:endParaRPr lang="en-US" sz="3000" dirty="0" smtClean="0"/>
          </a:p>
          <a:p>
            <a:pPr>
              <a:buFont typeface="Wingdings" pitchFamily="2" charset="2"/>
              <a:buChar char="v"/>
            </a:pPr>
            <a:r>
              <a:rPr lang="en-US" sz="3000" dirty="0" smtClean="0"/>
              <a:t>Obedience requires repentance. Repentance requires humility. Humility is an essential ingredient for harmony and mutual respect. God requires the sacrifice of a broken heart and a contrite spirit (3 Nephi 9:20).</a:t>
            </a:r>
          </a:p>
          <a:p>
            <a:pPr>
              <a:buNone/>
            </a:pPr>
            <a:endParaRPr lang="en-US" sz="3000" dirty="0" smtClean="0"/>
          </a:p>
          <a:p>
            <a:pPr>
              <a:buFont typeface="Wingdings" pitchFamily="2" charset="2"/>
              <a:buChar char="v"/>
            </a:pPr>
            <a:r>
              <a:rPr lang="en-US" dirty="0" smtClean="0"/>
              <a:t>Family and ward commitment to obedience increases the spirit of cooperation towards common goals, which in turn help minimize contention.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ox(in)">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box(in)">
                                      <p:cBhvr>
                                        <p:cTn id="1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1143000"/>
          </a:xfrm>
        </p:spPr>
        <p:txBody>
          <a:bodyPr>
            <a:noAutofit/>
          </a:bodyPr>
          <a:lstStyle/>
          <a:p>
            <a:r>
              <a:rPr lang="en-US" sz="2800" dirty="0" smtClean="0"/>
              <a:t>What can we do to gain the strength and self discipline to be obedient to a particular principle that we are struggling with? </a:t>
            </a:r>
            <a:endParaRPr lang="en-US" sz="2800" dirty="0"/>
          </a:p>
        </p:txBody>
      </p:sp>
      <p:sp>
        <p:nvSpPr>
          <p:cNvPr id="3" name="Content Placeholder 2"/>
          <p:cNvSpPr>
            <a:spLocks noGrp="1"/>
          </p:cNvSpPr>
          <p:nvPr>
            <p:ph idx="1"/>
          </p:nvPr>
        </p:nvSpPr>
        <p:spPr>
          <a:xfrm>
            <a:off x="457200" y="2148840"/>
            <a:ext cx="8229600" cy="4709160"/>
          </a:xfrm>
        </p:spPr>
        <p:txBody>
          <a:bodyPr>
            <a:normAutofit fontScale="85000" lnSpcReduction="20000"/>
          </a:bodyPr>
          <a:lstStyle/>
          <a:p>
            <a:pPr>
              <a:buFont typeface="Wingdings" pitchFamily="2" charset="2"/>
              <a:buChar char="v"/>
            </a:pPr>
            <a:r>
              <a:rPr lang="en-US" sz="3000" dirty="0" smtClean="0"/>
              <a:t>Fasting and prayer</a:t>
            </a:r>
          </a:p>
          <a:p>
            <a:pPr lvl="1">
              <a:buFont typeface="Wingdings" pitchFamily="2" charset="2"/>
              <a:buChar char="v"/>
            </a:pPr>
            <a:r>
              <a:rPr lang="en-US" dirty="0" smtClean="0"/>
              <a:t>How does fasting help us become more disciplined?</a:t>
            </a:r>
          </a:p>
          <a:p>
            <a:pPr>
              <a:buFont typeface="Wingdings" pitchFamily="2" charset="2"/>
              <a:buChar char="v"/>
            </a:pPr>
            <a:r>
              <a:rPr lang="en-US" sz="3000" dirty="0" smtClean="0"/>
              <a:t>Ask others to pray for us.</a:t>
            </a:r>
          </a:p>
          <a:p>
            <a:pPr>
              <a:buFont typeface="Wingdings" pitchFamily="2" charset="2"/>
              <a:buChar char="v"/>
            </a:pPr>
            <a:r>
              <a:rPr lang="en-US" sz="3000" dirty="0" smtClean="0"/>
              <a:t>Ask for a blessing</a:t>
            </a:r>
          </a:p>
          <a:p>
            <a:pPr>
              <a:buFont typeface="Wingdings" pitchFamily="2" charset="2"/>
              <a:buChar char="v"/>
            </a:pPr>
            <a:r>
              <a:rPr lang="en-US" sz="3000" dirty="0" smtClean="0"/>
              <a:t>Attend the Temple (if possible)</a:t>
            </a:r>
          </a:p>
          <a:p>
            <a:pPr>
              <a:buFont typeface="Wingdings" pitchFamily="2" charset="2"/>
              <a:buChar char="v"/>
            </a:pPr>
            <a:r>
              <a:rPr lang="en-US" sz="3000" dirty="0" smtClean="0"/>
              <a:t>Doing things that are difficult (diet, exercise). </a:t>
            </a:r>
          </a:p>
          <a:p>
            <a:pPr>
              <a:buNone/>
            </a:pPr>
            <a:r>
              <a:rPr lang="en-US" sz="3000" dirty="0" smtClean="0"/>
              <a:t>     </a:t>
            </a:r>
          </a:p>
          <a:p>
            <a:pPr>
              <a:buNone/>
            </a:pPr>
            <a:r>
              <a:rPr lang="en-US" sz="3000" dirty="0" smtClean="0"/>
              <a:t>     </a:t>
            </a:r>
            <a:r>
              <a:rPr lang="en-US" dirty="0" smtClean="0"/>
              <a:t>Discipline is like a muscle. If it is not used very often, it gets soft. Self discipline in other aspect of our lives can strengthen our ability to gain spiritual self discipline. The body and spirit are the soul of man. What you do to your body affects your spirit, and visa versa.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ox(in)">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ox(in)">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box(in)">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ntr" presetSubtype="16"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box(in)">
                                      <p:cBhvr>
                                        <p:cTn id="30" dur="500"/>
                                        <p:tgtEl>
                                          <p:spTgt spid="3">
                                            <p:txEl>
                                              <p:pRg st="5" end="5"/>
                                            </p:txEl>
                                          </p:spTgt>
                                        </p:tgtEl>
                                      </p:cBhvr>
                                    </p:animEffect>
                                  </p:childTnLst>
                                </p:cTn>
                              </p:par>
                              <p:par>
                                <p:cTn id="31" presetID="4" presetClass="entr" presetSubtype="16"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box(in)">
                                      <p:cBhvr>
                                        <p:cTn id="33" dur="500"/>
                                        <p:tgtEl>
                                          <p:spTgt spid="3">
                                            <p:txEl>
                                              <p:pRg st="6" end="6"/>
                                            </p:txEl>
                                          </p:spTgt>
                                        </p:tgtEl>
                                      </p:cBhvr>
                                    </p:animEffect>
                                  </p:childTnLst>
                                </p:cTn>
                              </p:par>
                              <p:par>
                                <p:cTn id="34" presetID="4" presetClass="entr" presetSubtype="16"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box(in)">
                                      <p:cBhvr>
                                        <p:cTn id="3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838200"/>
            <a:ext cx="9144000" cy="1143000"/>
          </a:xfrm>
        </p:spPr>
        <p:txBody>
          <a:bodyPr>
            <a:normAutofit fontScale="90000"/>
          </a:bodyPr>
          <a:lstStyle/>
          <a:p>
            <a:r>
              <a:rPr lang="en-US" sz="3600" dirty="0" smtClean="0"/>
              <a:t>What are the things that a faithful Latter Day Saint should have/accomplish/be working on/be obeying?</a:t>
            </a:r>
            <a:r>
              <a:rPr lang="en-US" dirty="0" smtClean="0"/>
              <a:t/>
            </a:r>
            <a:br>
              <a:rPr lang="en-US" dirty="0" smtClean="0"/>
            </a:br>
            <a:endParaRPr lang="en-US" dirty="0"/>
          </a:p>
        </p:txBody>
      </p:sp>
      <p:sp>
        <p:nvSpPr>
          <p:cNvPr id="5" name="Content Placeholder 4"/>
          <p:cNvSpPr>
            <a:spLocks noGrp="1"/>
          </p:cNvSpPr>
          <p:nvPr>
            <p:ph idx="1"/>
          </p:nvPr>
        </p:nvSpPr>
        <p:spPr>
          <a:xfrm>
            <a:off x="381000" y="2148840"/>
            <a:ext cx="8229600" cy="4709160"/>
          </a:xfrm>
        </p:spPr>
        <p:txBody>
          <a:bodyPr>
            <a:normAutofit fontScale="92500" lnSpcReduction="20000"/>
          </a:bodyPr>
          <a:lstStyle/>
          <a:p>
            <a:pPr>
              <a:buFont typeface="Wingdings" pitchFamily="2" charset="2"/>
              <a:buChar char="v"/>
            </a:pPr>
            <a:r>
              <a:rPr lang="en-US" dirty="0" smtClean="0"/>
              <a:t>Faith, Repentance, Baptism, Confirmation, Ordination(men), Endowment, Missions, Temple Marriage.</a:t>
            </a:r>
          </a:p>
          <a:p>
            <a:pPr>
              <a:buFont typeface="Wingdings" pitchFamily="2" charset="2"/>
              <a:buChar char="v"/>
            </a:pPr>
            <a:r>
              <a:rPr lang="en-US" dirty="0" smtClean="0"/>
              <a:t>Prayer(personal, couple, family), scripture study(personal &amp; family), monthly fasting, paying tithing, magnifying their callings(includes callings that we are not set apart for… spouse, father, mother).</a:t>
            </a:r>
          </a:p>
          <a:p>
            <a:pPr>
              <a:buFont typeface="Wingdings" pitchFamily="2" charset="2"/>
              <a:buChar char="v"/>
            </a:pPr>
            <a:r>
              <a:rPr lang="en-US" dirty="0" smtClean="0"/>
              <a:t>Church attendance, meaningful participation in the Sacrament, obedience to the Word of Wisdom, Obedience to the Law of Chastity.</a:t>
            </a:r>
          </a:p>
          <a:p>
            <a:pPr>
              <a:buFont typeface="Wingdings" pitchFamily="2" charset="2"/>
              <a:buChar char="v"/>
            </a:pPr>
            <a:r>
              <a:rPr lang="en-US" dirty="0" smtClean="0"/>
              <a:t>Home/visiting teaching, family history, temple attendance.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noAutofit/>
          </a:bodyPr>
          <a:lstStyle/>
          <a:p>
            <a:r>
              <a:rPr lang="en-US" sz="3200" dirty="0" smtClean="0"/>
              <a:t>How can your environment effect your ability to be obedient?</a:t>
            </a:r>
            <a:endParaRPr lang="en-US" sz="3200" dirty="0"/>
          </a:p>
        </p:txBody>
      </p:sp>
      <p:sp>
        <p:nvSpPr>
          <p:cNvPr id="3" name="Content Placeholder 2"/>
          <p:cNvSpPr>
            <a:spLocks noGrp="1"/>
          </p:cNvSpPr>
          <p:nvPr>
            <p:ph idx="1"/>
          </p:nvPr>
        </p:nvSpPr>
        <p:spPr>
          <a:xfrm>
            <a:off x="457200" y="1676400"/>
            <a:ext cx="8229600" cy="2667000"/>
          </a:xfrm>
        </p:spPr>
        <p:txBody>
          <a:bodyPr>
            <a:normAutofit fontScale="92500"/>
          </a:bodyPr>
          <a:lstStyle/>
          <a:p>
            <a:pPr>
              <a:buFont typeface="Wingdings" pitchFamily="2" charset="2"/>
              <a:buChar char="v"/>
            </a:pPr>
            <a:r>
              <a:rPr lang="en-US" dirty="0" smtClean="0"/>
              <a:t>By purposely choosing our environments, we can line our straight and narrow path with guard rails.</a:t>
            </a:r>
          </a:p>
          <a:p>
            <a:pPr>
              <a:buFont typeface="Wingdings" pitchFamily="2" charset="2"/>
              <a:buChar char="v"/>
            </a:pPr>
            <a:endParaRPr lang="en-US" dirty="0" smtClean="0"/>
          </a:p>
          <a:p>
            <a:pPr>
              <a:buFont typeface="Wingdings" pitchFamily="2" charset="2"/>
              <a:buChar char="v"/>
            </a:pPr>
            <a:r>
              <a:rPr lang="en-US" dirty="0" smtClean="0"/>
              <a:t>What experiences have you had where changing your environment has helped you be more obedient?</a:t>
            </a:r>
          </a:p>
        </p:txBody>
      </p:sp>
      <p:pic>
        <p:nvPicPr>
          <p:cNvPr id="36866" name="Picture 2" descr="C:\Users\cford\Desktop\Deacons\May_2013\e2.jpg"/>
          <p:cNvPicPr>
            <a:picLocks noChangeAspect="1" noChangeArrowheads="1"/>
          </p:cNvPicPr>
          <p:nvPr/>
        </p:nvPicPr>
        <p:blipFill>
          <a:blip r:embed="rId3" cstate="print"/>
          <a:srcRect/>
          <a:stretch>
            <a:fillRect/>
          </a:stretch>
        </p:blipFill>
        <p:spPr bwMode="auto">
          <a:xfrm>
            <a:off x="1295399" y="4534851"/>
            <a:ext cx="2133601" cy="2034033"/>
          </a:xfrm>
          <a:prstGeom prst="rect">
            <a:avLst/>
          </a:prstGeom>
          <a:ln>
            <a:noFill/>
          </a:ln>
          <a:effectLst>
            <a:outerShdw blurRad="292100" dist="139700" dir="2700000" algn="tl" rotWithShape="0">
              <a:srgbClr val="333333">
                <a:alpha val="65000"/>
              </a:srgbClr>
            </a:outerShdw>
          </a:effectLst>
        </p:spPr>
      </p:pic>
      <p:pic>
        <p:nvPicPr>
          <p:cNvPr id="36867" name="Picture 3" descr="C:\Users\cford\Desktop\Deacons\May_2013\e_svelteSafetyRail.jpg"/>
          <p:cNvPicPr>
            <a:picLocks noChangeAspect="1" noChangeArrowheads="1"/>
          </p:cNvPicPr>
          <p:nvPr/>
        </p:nvPicPr>
        <p:blipFill>
          <a:blip r:embed="rId4" cstate="print"/>
          <a:srcRect/>
          <a:stretch>
            <a:fillRect/>
          </a:stretch>
        </p:blipFill>
        <p:spPr bwMode="auto">
          <a:xfrm>
            <a:off x="4495800" y="4556760"/>
            <a:ext cx="2438400" cy="195072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6866"/>
                                        </p:tgtEl>
                                        <p:attrNameLst>
                                          <p:attrName>style.visibility</p:attrName>
                                        </p:attrNameLst>
                                      </p:cBhvr>
                                      <p:to>
                                        <p:strVal val="visible"/>
                                      </p:to>
                                    </p:set>
                                    <p:animEffect transition="in" filter="box(in)">
                                      <p:cBhvr>
                                        <p:cTn id="12" dur="500"/>
                                        <p:tgtEl>
                                          <p:spTgt spid="36866"/>
                                        </p:tgtEl>
                                      </p:cBhvr>
                                    </p:animEffect>
                                  </p:childTnLst>
                                </p:cTn>
                              </p:par>
                              <p:par>
                                <p:cTn id="13" presetID="4" presetClass="entr" presetSubtype="16" fill="hold" nodeType="withEffect">
                                  <p:stCondLst>
                                    <p:cond delay="0"/>
                                  </p:stCondLst>
                                  <p:childTnLst>
                                    <p:set>
                                      <p:cBhvr>
                                        <p:cTn id="14" dur="1" fill="hold">
                                          <p:stCondLst>
                                            <p:cond delay="0"/>
                                          </p:stCondLst>
                                        </p:cTn>
                                        <p:tgtEl>
                                          <p:spTgt spid="36867"/>
                                        </p:tgtEl>
                                        <p:attrNameLst>
                                          <p:attrName>style.visibility</p:attrName>
                                        </p:attrNameLst>
                                      </p:cBhvr>
                                      <p:to>
                                        <p:strVal val="visible"/>
                                      </p:to>
                                    </p:set>
                                    <p:animEffect transition="in" filter="box(in)">
                                      <p:cBhvr>
                                        <p:cTn id="15" dur="500"/>
                                        <p:tgtEl>
                                          <p:spTgt spid="36867"/>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ox(in)">
                                      <p:cBhvr>
                                        <p:cTn id="2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1752600"/>
            <a:ext cx="8229600" cy="1935162"/>
          </a:xfrm>
        </p:spPr>
        <p:txBody>
          <a:bodyPr>
            <a:noAutofit/>
          </a:bodyPr>
          <a:lstStyle/>
          <a:p>
            <a:r>
              <a:rPr lang="en-US" sz="3600" dirty="0" smtClean="0"/>
              <a:t>Have you ever had the thought: I’ve been obedient all of my life. Why is the Lord allowing this to happen to me?</a:t>
            </a:r>
            <a:endParaRPr lang="en-US" sz="36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57200"/>
            <a:ext cx="8229600" cy="1143000"/>
          </a:xfrm>
        </p:spPr>
        <p:txBody>
          <a:bodyPr>
            <a:noAutofit/>
          </a:bodyPr>
          <a:lstStyle/>
          <a:p>
            <a:r>
              <a:rPr lang="en-US" sz="3200" dirty="0" smtClean="0"/>
              <a:t>Why does God allow challenges to still come into our lives even when we are striving to be obedient?</a:t>
            </a:r>
            <a:endParaRPr lang="en-US" sz="3200" dirty="0"/>
          </a:p>
        </p:txBody>
      </p:sp>
      <p:sp>
        <p:nvSpPr>
          <p:cNvPr id="6" name="Title 3"/>
          <p:cNvSpPr txBox="1">
            <a:spLocks/>
          </p:cNvSpPr>
          <p:nvPr/>
        </p:nvSpPr>
        <p:spPr>
          <a:xfrm>
            <a:off x="228600" y="2057400"/>
            <a:ext cx="8915400" cy="4419600"/>
          </a:xfrm>
          <a:prstGeom prst="rect">
            <a:avLst/>
          </a:prstGeom>
        </p:spPr>
        <p:txBody>
          <a:bodyPr vert="horz" anchor="ctr">
            <a:normAutofit fontScale="97500"/>
            <a:scene3d>
              <a:camera prst="orthographicFront"/>
              <a:lightRig rig="soft" dir="t">
                <a:rot lat="0" lon="0" rev="16800000"/>
              </a:lightRig>
            </a:scene3d>
            <a:sp3d prstMaterial="softEdge">
              <a:bevelT w="38100" h="38100"/>
            </a:sp3d>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rPr>
              <a:t>“…</a:t>
            </a:r>
            <a:r>
              <a:rPr kumimoji="0" lang="en-US" sz="2800" b="1" i="0" u="none" strike="noStrike" kern="1200" cap="none" spc="0" normalizeH="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rPr>
              <a:t> if fierce winds become </a:t>
            </a:r>
            <a:r>
              <a:rPr kumimoji="0" lang="en-US" sz="2800" b="1" i="0" u="none" strike="noStrike" kern="1200" cap="none" spc="0" normalizeH="0" noProof="0" dirty="0" err="1"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rPr>
              <a:t>thine</a:t>
            </a:r>
            <a:r>
              <a:rPr kumimoji="0" lang="en-US" sz="2800" b="1" i="0" u="none" strike="noStrike" kern="1200" cap="none" spc="0" normalizeH="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rPr>
              <a:t> enem</a:t>
            </a:r>
            <a:r>
              <a:rPr lang="en-US" sz="2800" b="1"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y; if the heavens gather blackness, and all the elements combine to hedge up the way; and above all, if the very jaws of hell shall gape open the mouth wide after thee, know thou, my son, that all these things shall give thee experience, and shall be for thy good.”</a:t>
            </a:r>
            <a:endParaRPr lang="en-US" sz="28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endParaRPr>
          </a:p>
          <a:p>
            <a:pPr marL="0" marR="0" lvl="0" indent="0" defTabSz="914400" rtl="0" eaLnBrk="1" fontAlgn="auto" latinLnBrk="0" hangingPunct="1">
              <a:lnSpc>
                <a:spcPct val="100000"/>
              </a:lnSpc>
              <a:spcBef>
                <a:spcPct val="0"/>
              </a:spcBef>
              <a:spcAft>
                <a:spcPts val="0"/>
              </a:spcAft>
              <a:buClrTx/>
              <a:buSzTx/>
              <a:buFontTx/>
              <a:buNone/>
              <a:tabLst/>
              <a:defRPr/>
            </a:pPr>
            <a:r>
              <a:rPr lang="en-US" sz="28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           -D&amp;C 122:7</a:t>
            </a:r>
            <a:endParaRPr kumimoji="0" lang="en-US" sz="2800" b="1" i="0"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box(in)">
                                      <p:cBhvr>
                                        <p:cTn id="10"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28600" y="381000"/>
            <a:ext cx="8915400" cy="5791200"/>
          </a:xfrm>
          <a:prstGeom prst="rect">
            <a:avLst/>
          </a:prstGeom>
        </p:spPr>
        <p:txBody>
          <a:bodyPr vert="horz" anchor="ctr">
            <a:normAutofit fontScale="97500"/>
            <a:scene3d>
              <a:camera prst="orthographicFront"/>
              <a:lightRig rig="soft" dir="t">
                <a:rot lat="0" lon="0" rev="16800000"/>
              </a:lightRig>
            </a:scene3d>
            <a:sp3d prstMaterial="softEdge">
              <a:bevelT w="38100" h="38100"/>
            </a:sp3d>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rPr>
              <a:t>Have you ever known someone who has been able to have a terrible experience and</a:t>
            </a:r>
            <a:r>
              <a:rPr kumimoji="0" lang="en-US" sz="3200" b="1" i="0" u="none" strike="noStrike" kern="1200" cap="none" spc="0" normalizeH="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rPr>
              <a:t> have somehow found the strength to become a better person because of it?</a:t>
            </a:r>
          </a:p>
          <a:p>
            <a:pPr marL="0" marR="0" lvl="0" indent="0" defTabSz="914400" rtl="0" eaLnBrk="1" fontAlgn="auto" latinLnBrk="0" hangingPunct="1">
              <a:lnSpc>
                <a:spcPct val="100000"/>
              </a:lnSpc>
              <a:spcBef>
                <a:spcPct val="0"/>
              </a:spcBef>
              <a:spcAft>
                <a:spcPts val="0"/>
              </a:spcAft>
              <a:buClrTx/>
              <a:buSzTx/>
              <a:buFontTx/>
              <a:buNone/>
              <a:tabLst/>
              <a:defRPr/>
            </a:pPr>
            <a:endParaRPr lang="en-US" sz="3200" b="1" baseline="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endParaRPr>
          </a:p>
          <a:p>
            <a:pPr marL="0" marR="0" lvl="0" indent="0"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rPr>
              <a:t>Have you ever know someone who had a terrible experience and have become so bitter that </a:t>
            </a:r>
            <a:r>
              <a:rPr lang="en-US" sz="32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they spiral into darkness and </a:t>
            </a:r>
            <a:r>
              <a:rPr lang="en-US" sz="3200" b="1" dirty="0" err="1"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disfunction</a:t>
            </a:r>
            <a:r>
              <a:rPr lang="en-US" sz="32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a:t>
            </a:r>
            <a:endParaRPr kumimoji="0" lang="en-US" sz="3200" b="1" i="0"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box(in)">
                                      <p:cBhvr>
                                        <p:cTn id="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1935162"/>
          </a:xfrm>
        </p:spPr>
        <p:txBody>
          <a:bodyPr>
            <a:noAutofit/>
          </a:bodyPr>
          <a:lstStyle/>
          <a:p>
            <a:r>
              <a:rPr lang="en-US" sz="2400" dirty="0" smtClean="0"/>
              <a:t>The Master Weaver has the power to weave even our darkest experiences in a beautiful tapestry of love and learning if we will but turn to Him</a:t>
            </a:r>
            <a:endParaRPr lang="en-US" sz="2400" dirty="0"/>
          </a:p>
        </p:txBody>
      </p:sp>
      <p:sp>
        <p:nvSpPr>
          <p:cNvPr id="6" name="Content Placeholder 2"/>
          <p:cNvSpPr txBox="1">
            <a:spLocks/>
          </p:cNvSpPr>
          <p:nvPr/>
        </p:nvSpPr>
        <p:spPr>
          <a:xfrm>
            <a:off x="2590800" y="1676400"/>
            <a:ext cx="4572000" cy="4953000"/>
          </a:xfrm>
          <a:prstGeom prst="rect">
            <a:avLst/>
          </a:prstGeom>
        </p:spPr>
        <p:txBody>
          <a:bodyPr>
            <a:normAutofit fontScale="92500" lnSpcReduction="10000"/>
          </a:bodyPr>
          <a:lstStyle/>
          <a:p>
            <a:pPr marL="548640" marR="0" lvl="0" indent="-411480" defTabSz="914400" rtl="0" eaLnBrk="1" fontAlgn="auto" latinLnBrk="0" hangingPunct="1">
              <a:lnSpc>
                <a:spcPct val="100000"/>
              </a:lnSpc>
              <a:spcAft>
                <a:spcPts val="0"/>
              </a:spcAft>
              <a:buClr>
                <a:schemeClr val="tx1">
                  <a:shade val="95000"/>
                </a:schemeClr>
              </a:buClr>
              <a:buSzPct val="65000"/>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My life is but a weaving</a:t>
            </a:r>
          </a:p>
          <a:p>
            <a:pPr marL="548640" marR="0" lvl="0" indent="-411480" defTabSz="914400" rtl="0" eaLnBrk="1" fontAlgn="auto" latinLnBrk="0" hangingPunct="1">
              <a:lnSpc>
                <a:spcPct val="100000"/>
              </a:lnSpc>
              <a:spcAft>
                <a:spcPts val="0"/>
              </a:spcAft>
              <a:buClr>
                <a:schemeClr val="tx1">
                  <a:shade val="95000"/>
                </a:schemeClr>
              </a:buClr>
              <a:buSzPct val="65000"/>
              <a:tabLst/>
              <a:defRPr/>
            </a:pPr>
            <a:r>
              <a:rPr lang="en-US" sz="2000" dirty="0" smtClean="0"/>
              <a:t>Between my Lord and me;</a:t>
            </a:r>
          </a:p>
          <a:p>
            <a:pPr marL="548640" marR="0" lvl="0" indent="-411480" defTabSz="914400" rtl="0" eaLnBrk="1" fontAlgn="auto" latinLnBrk="0" hangingPunct="1">
              <a:lnSpc>
                <a:spcPct val="100000"/>
              </a:lnSpc>
              <a:spcAft>
                <a:spcPts val="0"/>
              </a:spcAft>
              <a:buClr>
                <a:schemeClr val="tx1">
                  <a:shade val="95000"/>
                </a:schemeClr>
              </a:buClr>
              <a:buSzPct val="65000"/>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I cannot choose the colors</a:t>
            </a:r>
          </a:p>
          <a:p>
            <a:pPr marL="548640" marR="0" lvl="0" indent="-411480" defTabSz="914400" rtl="0" eaLnBrk="1" fontAlgn="auto" latinLnBrk="0" hangingPunct="1">
              <a:lnSpc>
                <a:spcPct val="100000"/>
              </a:lnSpc>
              <a:spcAft>
                <a:spcPts val="0"/>
              </a:spcAft>
              <a:buClr>
                <a:schemeClr val="tx1">
                  <a:shade val="95000"/>
                </a:schemeClr>
              </a:buClr>
              <a:buSzPct val="65000"/>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He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worketh</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steadily.</a:t>
            </a:r>
          </a:p>
          <a:p>
            <a:pPr marL="548640" marR="0" lvl="0" indent="-411480" defTabSz="914400" rtl="0" eaLnBrk="1" fontAlgn="auto" latinLnBrk="0" hangingPunct="1">
              <a:lnSpc>
                <a:spcPct val="100000"/>
              </a:lnSpc>
              <a:spcAft>
                <a:spcPts val="0"/>
              </a:spcAft>
              <a:buClr>
                <a:schemeClr val="tx1">
                  <a:shade val="95000"/>
                </a:schemeClr>
              </a:buClr>
              <a:buSzPct val="65000"/>
              <a:tabLst/>
              <a:defRPr/>
            </a:pPr>
            <a:r>
              <a:rPr lang="en-US" sz="2000" dirty="0" err="1" smtClean="0"/>
              <a:t>Ofttimes</a:t>
            </a:r>
            <a:r>
              <a:rPr lang="en-US" sz="2000" dirty="0" smtClean="0"/>
              <a:t> He </a:t>
            </a:r>
            <a:r>
              <a:rPr lang="en-US" sz="2000" dirty="0" err="1" smtClean="0"/>
              <a:t>weaveth</a:t>
            </a:r>
            <a:r>
              <a:rPr lang="en-US" sz="2000" dirty="0" smtClean="0"/>
              <a:t> sorrow</a:t>
            </a:r>
          </a:p>
          <a:p>
            <a:pPr marL="548640" marR="0" lvl="0" indent="-411480" defTabSz="914400" rtl="0" eaLnBrk="1" fontAlgn="auto" latinLnBrk="0" hangingPunct="1">
              <a:lnSpc>
                <a:spcPct val="100000"/>
              </a:lnSpc>
              <a:spcAft>
                <a:spcPts val="0"/>
              </a:spcAft>
              <a:buClr>
                <a:schemeClr val="tx1">
                  <a:shade val="95000"/>
                </a:schemeClr>
              </a:buClr>
              <a:buSzPct val="65000"/>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And</a:t>
            </a:r>
            <a:r>
              <a:rPr kumimoji="0" lang="en-US" sz="2000" b="0" i="0" u="none" strike="noStrike" kern="1200" cap="none" spc="0" normalizeH="0" noProof="0" dirty="0" smtClean="0">
                <a:ln>
                  <a:noFill/>
                </a:ln>
                <a:solidFill>
                  <a:schemeClr val="tx1"/>
                </a:solidFill>
                <a:effectLst/>
                <a:uLnTx/>
                <a:uFillTx/>
                <a:latin typeface="+mn-lt"/>
                <a:ea typeface="+mn-ea"/>
                <a:cs typeface="+mn-cs"/>
              </a:rPr>
              <a:t> I in foolish pride,</a:t>
            </a:r>
          </a:p>
          <a:p>
            <a:pPr marL="548640" marR="0" lvl="0" indent="-411480" defTabSz="914400" rtl="0" eaLnBrk="1" fontAlgn="auto" latinLnBrk="0" hangingPunct="1">
              <a:lnSpc>
                <a:spcPct val="100000"/>
              </a:lnSpc>
              <a:spcAft>
                <a:spcPts val="0"/>
              </a:spcAft>
              <a:buClr>
                <a:schemeClr val="tx1">
                  <a:shade val="95000"/>
                </a:schemeClr>
              </a:buClr>
              <a:buSzPct val="65000"/>
              <a:tabLst/>
              <a:defRPr/>
            </a:pPr>
            <a:r>
              <a:rPr lang="en-US" sz="2000" baseline="0" dirty="0" smtClean="0"/>
              <a:t>Forget</a:t>
            </a:r>
            <a:r>
              <a:rPr lang="en-US" sz="2000" dirty="0" smtClean="0"/>
              <a:t> that He </a:t>
            </a:r>
            <a:r>
              <a:rPr lang="en-US" sz="2000" dirty="0" err="1" smtClean="0"/>
              <a:t>seeth</a:t>
            </a:r>
            <a:r>
              <a:rPr lang="en-US" sz="2000" dirty="0" smtClean="0"/>
              <a:t> the upper,</a:t>
            </a:r>
          </a:p>
          <a:p>
            <a:pPr marL="548640" marR="0" lvl="0" indent="-411480" defTabSz="914400" rtl="0" eaLnBrk="1" fontAlgn="auto" latinLnBrk="0" hangingPunct="1">
              <a:lnSpc>
                <a:spcPct val="100000"/>
              </a:lnSpc>
              <a:spcAft>
                <a:spcPts val="0"/>
              </a:spcAft>
              <a:buClr>
                <a:schemeClr val="tx1">
                  <a:shade val="95000"/>
                </a:schemeClr>
              </a:buClr>
              <a:buSzPct val="65000"/>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And</a:t>
            </a:r>
            <a:r>
              <a:rPr kumimoji="0" lang="en-US" sz="2000" b="0" i="0" u="none" strike="noStrike" kern="1200" cap="none" spc="0" normalizeH="0" noProof="0" dirty="0" smtClean="0">
                <a:ln>
                  <a:noFill/>
                </a:ln>
                <a:solidFill>
                  <a:schemeClr val="tx1"/>
                </a:solidFill>
                <a:effectLst/>
                <a:uLnTx/>
                <a:uFillTx/>
                <a:latin typeface="+mn-lt"/>
                <a:ea typeface="+mn-ea"/>
                <a:cs typeface="+mn-cs"/>
              </a:rPr>
              <a:t> I the under side.</a:t>
            </a:r>
          </a:p>
          <a:p>
            <a:pPr marL="548640" marR="0" lvl="0" indent="-411480" defTabSz="914400" rtl="0" eaLnBrk="1" fontAlgn="auto" latinLnBrk="0" hangingPunct="1">
              <a:lnSpc>
                <a:spcPct val="100000"/>
              </a:lnSpc>
              <a:spcAft>
                <a:spcPts val="0"/>
              </a:spcAft>
              <a:buClr>
                <a:schemeClr val="tx1">
                  <a:shade val="95000"/>
                </a:schemeClr>
              </a:buClr>
              <a:buSzPct val="65000"/>
              <a:tabLst/>
              <a:defRPr/>
            </a:pPr>
            <a:r>
              <a:rPr lang="en-US" sz="2000" baseline="0" dirty="0" smtClean="0"/>
              <a:t>Not till the loom is silent</a:t>
            </a:r>
          </a:p>
          <a:p>
            <a:pPr marL="548640" marR="0" lvl="0" indent="-411480" defTabSz="914400" rtl="0" eaLnBrk="1" fontAlgn="auto" latinLnBrk="0" hangingPunct="1">
              <a:lnSpc>
                <a:spcPct val="100000"/>
              </a:lnSpc>
              <a:spcAft>
                <a:spcPts val="0"/>
              </a:spcAft>
              <a:buClr>
                <a:schemeClr val="tx1">
                  <a:shade val="95000"/>
                </a:schemeClr>
              </a:buClr>
              <a:buSzPct val="65000"/>
              <a:tabLst/>
              <a:defRPr/>
            </a:pPr>
            <a:r>
              <a:rPr kumimoji="0" lang="en-US" sz="2000" b="0" i="0" u="none" strike="noStrike" kern="1200" cap="none" spc="0" normalizeH="0" noProof="0" dirty="0" smtClean="0">
                <a:ln>
                  <a:noFill/>
                </a:ln>
                <a:solidFill>
                  <a:schemeClr val="tx1"/>
                </a:solidFill>
                <a:effectLst/>
                <a:uLnTx/>
                <a:uFillTx/>
                <a:latin typeface="+mn-lt"/>
                <a:ea typeface="+mn-ea"/>
                <a:cs typeface="+mn-cs"/>
              </a:rPr>
              <a:t>And the shuttles cease to fly,</a:t>
            </a:r>
          </a:p>
          <a:p>
            <a:pPr marL="548640" marR="0" lvl="0" indent="-411480" defTabSz="914400" rtl="0" eaLnBrk="1" fontAlgn="auto" latinLnBrk="0" hangingPunct="1">
              <a:lnSpc>
                <a:spcPct val="100000"/>
              </a:lnSpc>
              <a:spcAft>
                <a:spcPts val="0"/>
              </a:spcAft>
              <a:buClr>
                <a:schemeClr val="tx1">
                  <a:shade val="95000"/>
                </a:schemeClr>
              </a:buClr>
              <a:buSzPct val="65000"/>
              <a:tabLst/>
              <a:defRPr/>
            </a:pPr>
            <a:r>
              <a:rPr lang="en-US" sz="2000" baseline="0" dirty="0" smtClean="0"/>
              <a:t>Shall God unroll the canvas</a:t>
            </a:r>
          </a:p>
          <a:p>
            <a:pPr marL="548640" marR="0" lvl="0" indent="-411480" defTabSz="914400" rtl="0" eaLnBrk="1" fontAlgn="auto" latinLnBrk="0" hangingPunct="1">
              <a:lnSpc>
                <a:spcPct val="100000"/>
              </a:lnSpc>
              <a:spcAft>
                <a:spcPts val="0"/>
              </a:spcAft>
              <a:buClr>
                <a:schemeClr val="tx1">
                  <a:shade val="95000"/>
                </a:schemeClr>
              </a:buClr>
              <a:buSzPct val="65000"/>
              <a:tabLst/>
              <a:defRPr/>
            </a:pPr>
            <a:r>
              <a:rPr lang="en-US" sz="2000" dirty="0" smtClean="0"/>
              <a:t>And explain the reason why.</a:t>
            </a:r>
          </a:p>
          <a:p>
            <a:pPr marL="548640" marR="0" lvl="0" indent="-411480" defTabSz="914400" rtl="0" eaLnBrk="1" fontAlgn="auto" latinLnBrk="0" hangingPunct="1">
              <a:lnSpc>
                <a:spcPct val="100000"/>
              </a:lnSpc>
              <a:spcAft>
                <a:spcPts val="0"/>
              </a:spcAft>
              <a:buClr>
                <a:schemeClr val="tx1">
                  <a:shade val="95000"/>
                </a:schemeClr>
              </a:buClr>
              <a:buSzPct val="65000"/>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The</a:t>
            </a:r>
            <a:r>
              <a:rPr kumimoji="0" lang="en-US" sz="2000" b="0" i="0" u="none" strike="noStrike" kern="1200" cap="none" spc="0" normalizeH="0" noProof="0" dirty="0" smtClean="0">
                <a:ln>
                  <a:noFill/>
                </a:ln>
                <a:solidFill>
                  <a:schemeClr val="tx1"/>
                </a:solidFill>
                <a:effectLst/>
                <a:uLnTx/>
                <a:uFillTx/>
                <a:latin typeface="+mn-lt"/>
                <a:ea typeface="+mn-ea"/>
                <a:cs typeface="+mn-cs"/>
              </a:rPr>
              <a:t> dark threads are as needful</a:t>
            </a:r>
          </a:p>
          <a:p>
            <a:pPr marL="548640" marR="0" lvl="0" indent="-411480" defTabSz="914400" rtl="0" eaLnBrk="1" fontAlgn="auto" latinLnBrk="0" hangingPunct="1">
              <a:lnSpc>
                <a:spcPct val="100000"/>
              </a:lnSpc>
              <a:spcAft>
                <a:spcPts val="0"/>
              </a:spcAft>
              <a:buClr>
                <a:schemeClr val="tx1">
                  <a:shade val="95000"/>
                </a:schemeClr>
              </a:buClr>
              <a:buSzPct val="65000"/>
              <a:tabLst/>
              <a:defRPr/>
            </a:pPr>
            <a:r>
              <a:rPr lang="en-US" sz="2000" baseline="0" dirty="0" smtClean="0"/>
              <a:t>In</a:t>
            </a:r>
            <a:r>
              <a:rPr lang="en-US" sz="2000" dirty="0" smtClean="0"/>
              <a:t> the Weaver’s skillful hand,</a:t>
            </a:r>
          </a:p>
          <a:p>
            <a:pPr marL="548640" marR="0" lvl="0" indent="-411480" defTabSz="914400" rtl="0" eaLnBrk="1" fontAlgn="auto" latinLnBrk="0" hangingPunct="1">
              <a:lnSpc>
                <a:spcPct val="100000"/>
              </a:lnSpc>
              <a:spcAft>
                <a:spcPts val="0"/>
              </a:spcAft>
              <a:buClr>
                <a:schemeClr val="tx1">
                  <a:shade val="95000"/>
                </a:schemeClr>
              </a:buClr>
              <a:buSzPct val="65000"/>
              <a:tabLst/>
              <a:defRPr/>
            </a:pPr>
            <a:r>
              <a:rPr lang="en-US" sz="2000" dirty="0" smtClean="0"/>
              <a:t>As the threads of gold and silver</a:t>
            </a:r>
          </a:p>
          <a:p>
            <a:pPr marL="548640" marR="0" lvl="0" indent="-411480" defTabSz="914400" rtl="0" eaLnBrk="1" fontAlgn="auto" latinLnBrk="0" hangingPunct="1">
              <a:lnSpc>
                <a:spcPct val="100000"/>
              </a:lnSpc>
              <a:spcAft>
                <a:spcPts val="0"/>
              </a:spcAft>
              <a:buClr>
                <a:schemeClr val="tx1">
                  <a:shade val="95000"/>
                </a:schemeClr>
              </a:buClr>
              <a:buSzPct val="65000"/>
              <a:tabLst/>
              <a:defRPr/>
            </a:pPr>
            <a:r>
              <a:rPr lang="en-US" sz="2000" dirty="0" smtClean="0"/>
              <a:t>In the pattern He has planned.</a:t>
            </a:r>
          </a:p>
          <a:p>
            <a:pPr marL="548640" marR="0" lvl="0" indent="-411480" defTabSz="914400" rtl="0" eaLnBrk="1" fontAlgn="auto" latinLnBrk="0" hangingPunct="1">
              <a:lnSpc>
                <a:spcPct val="100000"/>
              </a:lnSpc>
              <a:spcAft>
                <a:spcPts val="0"/>
              </a:spcAft>
              <a:buClr>
                <a:schemeClr val="tx1">
                  <a:shade val="95000"/>
                </a:schemeClr>
              </a:buClr>
              <a:buSzPct val="65000"/>
              <a:tabLst/>
              <a:defRPr/>
            </a:pPr>
            <a:endParaRPr lang="en-US" sz="2000" dirty="0" smtClean="0"/>
          </a:p>
          <a:p>
            <a:pPr marL="548640" marR="0" lvl="0" indent="-411480" defTabSz="914400" rtl="0" eaLnBrk="1" fontAlgn="auto" latinLnBrk="0" hangingPunct="1">
              <a:lnSpc>
                <a:spcPct val="100000"/>
              </a:lnSpc>
              <a:spcAft>
                <a:spcPts val="0"/>
              </a:spcAft>
              <a:buClr>
                <a:schemeClr val="tx1">
                  <a:shade val="95000"/>
                </a:schemeClr>
              </a:buClr>
              <a:buSzPct val="65000"/>
              <a:tabLst/>
              <a:defRPr/>
            </a:pPr>
            <a:r>
              <a:rPr lang="en-US" sz="2000" dirty="0" smtClean="0"/>
              <a:t>-Elder Neal A Maxwell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box(in)">
                                      <p:cBhvr>
                                        <p:cTn id="10" dur="500"/>
                                        <p:tgtEl>
                                          <p:spTgt spid="6">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box(in)">
                                      <p:cBhvr>
                                        <p:cTn id="13" dur="500"/>
                                        <p:tgtEl>
                                          <p:spTgt spid="6">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box(in)">
                                      <p:cBhvr>
                                        <p:cTn id="16" dur="500"/>
                                        <p:tgtEl>
                                          <p:spTgt spid="6">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box(in)">
                                      <p:cBhvr>
                                        <p:cTn id="19" dur="500"/>
                                        <p:tgtEl>
                                          <p:spTgt spid="6">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box(in)">
                                      <p:cBhvr>
                                        <p:cTn id="22" dur="500"/>
                                        <p:tgtEl>
                                          <p:spTgt spid="6">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Effect transition="in" filter="box(in)">
                                      <p:cBhvr>
                                        <p:cTn id="25" dur="500"/>
                                        <p:tgtEl>
                                          <p:spTgt spid="6">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6">
                                            <p:txEl>
                                              <p:pRg st="7" end="7"/>
                                            </p:txEl>
                                          </p:spTgt>
                                        </p:tgtEl>
                                        <p:attrNameLst>
                                          <p:attrName>style.visibility</p:attrName>
                                        </p:attrNameLst>
                                      </p:cBhvr>
                                      <p:to>
                                        <p:strVal val="visible"/>
                                      </p:to>
                                    </p:set>
                                    <p:animEffect transition="in" filter="box(in)">
                                      <p:cBhvr>
                                        <p:cTn id="28" dur="500"/>
                                        <p:tgtEl>
                                          <p:spTgt spid="6">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animEffect transition="in" filter="box(in)">
                                      <p:cBhvr>
                                        <p:cTn id="31" dur="500"/>
                                        <p:tgtEl>
                                          <p:spTgt spid="6">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6">
                                            <p:txEl>
                                              <p:pRg st="9" end="9"/>
                                            </p:txEl>
                                          </p:spTgt>
                                        </p:tgtEl>
                                        <p:attrNameLst>
                                          <p:attrName>style.visibility</p:attrName>
                                        </p:attrNameLst>
                                      </p:cBhvr>
                                      <p:to>
                                        <p:strVal val="visible"/>
                                      </p:to>
                                    </p:set>
                                    <p:animEffect transition="in" filter="box(in)">
                                      <p:cBhvr>
                                        <p:cTn id="34" dur="500"/>
                                        <p:tgtEl>
                                          <p:spTgt spid="6">
                                            <p:txEl>
                                              <p:pRg st="9" end="9"/>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6">
                                            <p:txEl>
                                              <p:pRg st="10" end="10"/>
                                            </p:txEl>
                                          </p:spTgt>
                                        </p:tgtEl>
                                        <p:attrNameLst>
                                          <p:attrName>style.visibility</p:attrName>
                                        </p:attrNameLst>
                                      </p:cBhvr>
                                      <p:to>
                                        <p:strVal val="visible"/>
                                      </p:to>
                                    </p:set>
                                    <p:animEffect transition="in" filter="box(in)">
                                      <p:cBhvr>
                                        <p:cTn id="37" dur="500"/>
                                        <p:tgtEl>
                                          <p:spTgt spid="6">
                                            <p:txEl>
                                              <p:pRg st="10" end="10"/>
                                            </p:txEl>
                                          </p:spTgt>
                                        </p:tgtEl>
                                      </p:cBhvr>
                                    </p:animEffect>
                                  </p:childTnLst>
                                </p:cTn>
                              </p:par>
                              <p:par>
                                <p:cTn id="38" presetID="4" presetClass="entr" presetSubtype="16" fill="hold" nodeType="withEffect">
                                  <p:stCondLst>
                                    <p:cond delay="0"/>
                                  </p:stCondLst>
                                  <p:childTnLst>
                                    <p:set>
                                      <p:cBhvr>
                                        <p:cTn id="39" dur="1" fill="hold">
                                          <p:stCondLst>
                                            <p:cond delay="0"/>
                                          </p:stCondLst>
                                        </p:cTn>
                                        <p:tgtEl>
                                          <p:spTgt spid="6">
                                            <p:txEl>
                                              <p:pRg st="11" end="11"/>
                                            </p:txEl>
                                          </p:spTgt>
                                        </p:tgtEl>
                                        <p:attrNameLst>
                                          <p:attrName>style.visibility</p:attrName>
                                        </p:attrNameLst>
                                      </p:cBhvr>
                                      <p:to>
                                        <p:strVal val="visible"/>
                                      </p:to>
                                    </p:set>
                                    <p:animEffect transition="in" filter="box(in)">
                                      <p:cBhvr>
                                        <p:cTn id="40" dur="500"/>
                                        <p:tgtEl>
                                          <p:spTgt spid="6">
                                            <p:txEl>
                                              <p:pRg st="11" end="11"/>
                                            </p:txEl>
                                          </p:spTgt>
                                        </p:tgtEl>
                                      </p:cBhvr>
                                    </p:animEffect>
                                  </p:childTnLst>
                                </p:cTn>
                              </p:par>
                              <p:par>
                                <p:cTn id="41" presetID="4" presetClass="entr" presetSubtype="16" fill="hold" nodeType="withEffect">
                                  <p:stCondLst>
                                    <p:cond delay="0"/>
                                  </p:stCondLst>
                                  <p:childTnLst>
                                    <p:set>
                                      <p:cBhvr>
                                        <p:cTn id="42" dur="1" fill="hold">
                                          <p:stCondLst>
                                            <p:cond delay="0"/>
                                          </p:stCondLst>
                                        </p:cTn>
                                        <p:tgtEl>
                                          <p:spTgt spid="6">
                                            <p:txEl>
                                              <p:pRg st="12" end="12"/>
                                            </p:txEl>
                                          </p:spTgt>
                                        </p:tgtEl>
                                        <p:attrNameLst>
                                          <p:attrName>style.visibility</p:attrName>
                                        </p:attrNameLst>
                                      </p:cBhvr>
                                      <p:to>
                                        <p:strVal val="visible"/>
                                      </p:to>
                                    </p:set>
                                    <p:animEffect transition="in" filter="box(in)">
                                      <p:cBhvr>
                                        <p:cTn id="43" dur="500"/>
                                        <p:tgtEl>
                                          <p:spTgt spid="6">
                                            <p:txEl>
                                              <p:pRg st="12" end="12"/>
                                            </p:txEl>
                                          </p:spTgt>
                                        </p:tgtEl>
                                      </p:cBhvr>
                                    </p:animEffect>
                                  </p:childTnLst>
                                </p:cTn>
                              </p:par>
                              <p:par>
                                <p:cTn id="44" presetID="4" presetClass="entr" presetSubtype="16" fill="hold" nodeType="withEffect">
                                  <p:stCondLst>
                                    <p:cond delay="0"/>
                                  </p:stCondLst>
                                  <p:childTnLst>
                                    <p:set>
                                      <p:cBhvr>
                                        <p:cTn id="45" dur="1" fill="hold">
                                          <p:stCondLst>
                                            <p:cond delay="0"/>
                                          </p:stCondLst>
                                        </p:cTn>
                                        <p:tgtEl>
                                          <p:spTgt spid="6">
                                            <p:txEl>
                                              <p:pRg st="13" end="13"/>
                                            </p:txEl>
                                          </p:spTgt>
                                        </p:tgtEl>
                                        <p:attrNameLst>
                                          <p:attrName>style.visibility</p:attrName>
                                        </p:attrNameLst>
                                      </p:cBhvr>
                                      <p:to>
                                        <p:strVal val="visible"/>
                                      </p:to>
                                    </p:set>
                                    <p:animEffect transition="in" filter="box(in)">
                                      <p:cBhvr>
                                        <p:cTn id="46" dur="500"/>
                                        <p:tgtEl>
                                          <p:spTgt spid="6">
                                            <p:txEl>
                                              <p:pRg st="13" end="13"/>
                                            </p:txEl>
                                          </p:spTgt>
                                        </p:tgtEl>
                                      </p:cBhvr>
                                    </p:animEffect>
                                  </p:childTnLst>
                                </p:cTn>
                              </p:par>
                              <p:par>
                                <p:cTn id="47" presetID="4" presetClass="entr" presetSubtype="16" fill="hold" nodeType="withEffect">
                                  <p:stCondLst>
                                    <p:cond delay="0"/>
                                  </p:stCondLst>
                                  <p:childTnLst>
                                    <p:set>
                                      <p:cBhvr>
                                        <p:cTn id="48" dur="1" fill="hold">
                                          <p:stCondLst>
                                            <p:cond delay="0"/>
                                          </p:stCondLst>
                                        </p:cTn>
                                        <p:tgtEl>
                                          <p:spTgt spid="6">
                                            <p:txEl>
                                              <p:pRg st="14" end="14"/>
                                            </p:txEl>
                                          </p:spTgt>
                                        </p:tgtEl>
                                        <p:attrNameLst>
                                          <p:attrName>style.visibility</p:attrName>
                                        </p:attrNameLst>
                                      </p:cBhvr>
                                      <p:to>
                                        <p:strVal val="visible"/>
                                      </p:to>
                                    </p:set>
                                    <p:animEffect transition="in" filter="box(in)">
                                      <p:cBhvr>
                                        <p:cTn id="49" dur="500"/>
                                        <p:tgtEl>
                                          <p:spTgt spid="6">
                                            <p:txEl>
                                              <p:pRg st="14" end="14"/>
                                            </p:txEl>
                                          </p:spTgt>
                                        </p:tgtEl>
                                      </p:cBhvr>
                                    </p:animEffect>
                                  </p:childTnLst>
                                </p:cTn>
                              </p:par>
                              <p:par>
                                <p:cTn id="50" presetID="4" presetClass="entr" presetSubtype="16" fill="hold" nodeType="withEffect">
                                  <p:stCondLst>
                                    <p:cond delay="0"/>
                                  </p:stCondLst>
                                  <p:childTnLst>
                                    <p:set>
                                      <p:cBhvr>
                                        <p:cTn id="51" dur="1" fill="hold">
                                          <p:stCondLst>
                                            <p:cond delay="0"/>
                                          </p:stCondLst>
                                        </p:cTn>
                                        <p:tgtEl>
                                          <p:spTgt spid="6">
                                            <p:txEl>
                                              <p:pRg st="15" end="15"/>
                                            </p:txEl>
                                          </p:spTgt>
                                        </p:tgtEl>
                                        <p:attrNameLst>
                                          <p:attrName>style.visibility</p:attrName>
                                        </p:attrNameLst>
                                      </p:cBhvr>
                                      <p:to>
                                        <p:strVal val="visible"/>
                                      </p:to>
                                    </p:set>
                                    <p:animEffect transition="in" filter="box(in)">
                                      <p:cBhvr>
                                        <p:cTn id="52" dur="500"/>
                                        <p:tgtEl>
                                          <p:spTgt spid="6">
                                            <p:txEl>
                                              <p:pRg st="15" end="15"/>
                                            </p:txEl>
                                          </p:spTgt>
                                        </p:tgtEl>
                                      </p:cBhvr>
                                    </p:animEffect>
                                  </p:childTnLst>
                                </p:cTn>
                              </p:par>
                              <p:par>
                                <p:cTn id="53" presetID="4" presetClass="entr" presetSubtype="16" fill="hold" nodeType="withEffect">
                                  <p:stCondLst>
                                    <p:cond delay="0"/>
                                  </p:stCondLst>
                                  <p:childTnLst>
                                    <p:set>
                                      <p:cBhvr>
                                        <p:cTn id="54" dur="1" fill="hold">
                                          <p:stCondLst>
                                            <p:cond delay="0"/>
                                          </p:stCondLst>
                                        </p:cTn>
                                        <p:tgtEl>
                                          <p:spTgt spid="6">
                                            <p:txEl>
                                              <p:pRg st="17" end="17"/>
                                            </p:txEl>
                                          </p:spTgt>
                                        </p:tgtEl>
                                        <p:attrNameLst>
                                          <p:attrName>style.visibility</p:attrName>
                                        </p:attrNameLst>
                                      </p:cBhvr>
                                      <p:to>
                                        <p:strVal val="visible"/>
                                      </p:to>
                                    </p:set>
                                    <p:animEffect transition="in" filter="box(in)">
                                      <p:cBhvr>
                                        <p:cTn id="55" dur="500"/>
                                        <p:tgtEl>
                                          <p:spTgt spid="6">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3200" dirty="0" smtClean="0"/>
              <a:t>If we are saved by grace (which we most definitely are) why does God still require us to strive for obedience? </a:t>
            </a:r>
            <a:endParaRPr lang="en-US" sz="3200" dirty="0"/>
          </a:p>
        </p:txBody>
      </p:sp>
      <p:sp>
        <p:nvSpPr>
          <p:cNvPr id="3" name="Content Placeholder 2"/>
          <p:cNvSpPr>
            <a:spLocks noGrp="1"/>
          </p:cNvSpPr>
          <p:nvPr>
            <p:ph idx="1"/>
          </p:nvPr>
        </p:nvSpPr>
        <p:spPr>
          <a:xfrm>
            <a:off x="457200" y="2148840"/>
            <a:ext cx="8229600" cy="4709160"/>
          </a:xfrm>
        </p:spPr>
        <p:txBody>
          <a:bodyPr>
            <a:normAutofit fontScale="77500" lnSpcReduction="20000"/>
          </a:bodyPr>
          <a:lstStyle/>
          <a:p>
            <a:pPr>
              <a:buFont typeface="Wingdings" pitchFamily="2" charset="2"/>
              <a:buChar char="v"/>
            </a:pPr>
            <a:r>
              <a:rPr lang="en-US" sz="3000" dirty="0" smtClean="0"/>
              <a:t>We are learning heaven. If we are learning to be like our Heavenly Father, we must learn to be obedient, because He is obedient… as demonstrated by the life of His only begotten Son.</a:t>
            </a:r>
          </a:p>
          <a:p>
            <a:pPr>
              <a:buNone/>
            </a:pPr>
            <a:r>
              <a:rPr lang="en-US" sz="3000" dirty="0" smtClean="0"/>
              <a:t>  </a:t>
            </a:r>
          </a:p>
          <a:p>
            <a:pPr>
              <a:buFont typeface="Wingdings" pitchFamily="2" charset="2"/>
              <a:buChar char="v"/>
            </a:pPr>
            <a:r>
              <a:rPr lang="en-US" sz="3000" dirty="0" smtClean="0"/>
              <a:t>The Commandments are not for God’s amusement, they are for our success, improvement, and happiness. </a:t>
            </a:r>
          </a:p>
          <a:p>
            <a:pPr>
              <a:buFont typeface="Wingdings" pitchFamily="2" charset="2"/>
              <a:buChar char="v"/>
            </a:pPr>
            <a:endParaRPr lang="en-US" sz="3000" dirty="0" smtClean="0"/>
          </a:p>
          <a:p>
            <a:pPr>
              <a:buFont typeface="Wingdings" pitchFamily="2" charset="2"/>
              <a:buChar char="v"/>
            </a:pPr>
            <a:r>
              <a:rPr lang="en-US" sz="3000" dirty="0" smtClean="0"/>
              <a:t>God will not entrust us with greater power if we cannot demonstrate a capacity for obedience. </a:t>
            </a:r>
          </a:p>
          <a:p>
            <a:pPr lvl="1">
              <a:buFont typeface="Wingdings" pitchFamily="2" charset="2"/>
              <a:buChar char="v"/>
            </a:pPr>
            <a:r>
              <a:rPr lang="en-US" sz="2600" dirty="0" smtClean="0"/>
              <a:t>In fact, He probably cannot, any more than an Aeronautics University can bestow the power of flight on the creation of one of their graduate’s aircraft designs if the graduate does not obey the laws of Aerodynamics.</a:t>
            </a:r>
          </a:p>
          <a:p>
            <a:pPr>
              <a:buFont typeface="Wingdings" pitchFamily="2" charset="2"/>
              <a:buChar char="v"/>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ox(in)">
                                      <p:cBhvr>
                                        <p:cTn id="17" dur="500"/>
                                        <p:tgtEl>
                                          <p:spTgt spid="3">
                                            <p:txEl>
                                              <p:pRg st="4" end="4"/>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box(in)">
                                      <p:cBhvr>
                                        <p:cTn id="2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Behold, to obey is better than sacrifice </a:t>
            </a:r>
            <a:br>
              <a:rPr lang="en-US" dirty="0" smtClean="0"/>
            </a:br>
            <a:r>
              <a:rPr lang="en-US" sz="2000" dirty="0" smtClean="0"/>
              <a:t>-1 Samuel 15:22</a:t>
            </a:r>
            <a:endParaRPr lang="en-US" sz="2000" dirty="0"/>
          </a:p>
        </p:txBody>
      </p:sp>
      <p:sp>
        <p:nvSpPr>
          <p:cNvPr id="3" name="Content Placeholder 2"/>
          <p:cNvSpPr>
            <a:spLocks noGrp="1"/>
          </p:cNvSpPr>
          <p:nvPr>
            <p:ph idx="1"/>
          </p:nvPr>
        </p:nvSpPr>
        <p:spPr>
          <a:xfrm>
            <a:off x="457200" y="1905000"/>
            <a:ext cx="8229600" cy="4709160"/>
          </a:xfrm>
        </p:spPr>
        <p:txBody>
          <a:bodyPr>
            <a:normAutofit fontScale="85000" lnSpcReduction="10000"/>
          </a:bodyPr>
          <a:lstStyle/>
          <a:p>
            <a:pPr>
              <a:buFont typeface="Wingdings" pitchFamily="2" charset="2"/>
              <a:buChar char="v"/>
            </a:pPr>
            <a:r>
              <a:rPr lang="en-US" sz="3000" dirty="0" smtClean="0"/>
              <a:t>Why should obedience always come before sacrifice in priority? </a:t>
            </a:r>
          </a:p>
          <a:p>
            <a:pPr>
              <a:buFont typeface="Wingdings" pitchFamily="2" charset="2"/>
              <a:buChar char="v"/>
            </a:pPr>
            <a:endParaRPr lang="en-US" sz="3000" dirty="0" smtClean="0"/>
          </a:p>
          <a:p>
            <a:pPr>
              <a:buFont typeface="Wingdings" pitchFamily="2" charset="2"/>
              <a:buChar char="v"/>
            </a:pPr>
            <a:r>
              <a:rPr lang="en-US" sz="3000" dirty="0" smtClean="0"/>
              <a:t>What can be the consequences of sacrifice first and obedience second?</a:t>
            </a:r>
          </a:p>
          <a:p>
            <a:pPr lvl="1">
              <a:buFont typeface="Wingdings" pitchFamily="2" charset="2"/>
              <a:buChar char="v"/>
            </a:pPr>
            <a:r>
              <a:rPr lang="en-US" dirty="0" smtClean="0"/>
              <a:t>Pre-payment through sacrifice/penance for pre-meditated disobedience.</a:t>
            </a:r>
          </a:p>
          <a:p>
            <a:pPr lvl="1">
              <a:buFont typeface="Wingdings" pitchFamily="2" charset="2"/>
              <a:buChar char="v"/>
            </a:pPr>
            <a:r>
              <a:rPr lang="en-US" dirty="0" smtClean="0"/>
              <a:t>Missionaries being disobedient during High School and planning on repenting/sacrificing later to serve a mission (prior to raising the bar).</a:t>
            </a:r>
          </a:p>
          <a:p>
            <a:pPr lvl="1">
              <a:buFont typeface="Wingdings" pitchFamily="2" charset="2"/>
              <a:buChar char="v"/>
            </a:pPr>
            <a:r>
              <a:rPr lang="en-US" dirty="0" smtClean="0"/>
              <a:t>Priorities out of balance –spending too much time on your calling and not enough time with your family in opposition to what the Prophets counsel. What good does it do to save the whole ward, if you lose your family in the process?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ox(i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ox(i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ox(i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proper order is to sacrifice in order to be obedient</a:t>
            </a:r>
            <a:endParaRPr lang="en-US" dirty="0"/>
          </a:p>
        </p:txBody>
      </p:sp>
      <p:sp>
        <p:nvSpPr>
          <p:cNvPr id="3" name="Content Placeholder 2"/>
          <p:cNvSpPr>
            <a:spLocks noGrp="1"/>
          </p:cNvSpPr>
          <p:nvPr>
            <p:ph idx="1"/>
          </p:nvPr>
        </p:nvSpPr>
        <p:spPr/>
        <p:txBody>
          <a:bodyPr>
            <a:normAutofit fontScale="62500" lnSpcReduction="20000"/>
          </a:bodyPr>
          <a:lstStyle/>
          <a:p>
            <a:pPr>
              <a:buFont typeface="Wingdings" pitchFamily="2" charset="2"/>
              <a:buChar char="v"/>
            </a:pPr>
            <a:r>
              <a:rPr lang="en-US" dirty="0" smtClean="0"/>
              <a:t>When done in that order we are endowed with power. </a:t>
            </a:r>
          </a:p>
          <a:p>
            <a:pPr>
              <a:buFont typeface="Wingdings" pitchFamily="2" charset="2"/>
              <a:buChar char="v"/>
            </a:pPr>
            <a:endParaRPr lang="en-US" dirty="0" smtClean="0"/>
          </a:p>
          <a:p>
            <a:pPr>
              <a:buFont typeface="Wingdings" pitchFamily="2" charset="2"/>
              <a:buChar char="v"/>
            </a:pPr>
            <a:r>
              <a:rPr lang="en-US" dirty="0" smtClean="0"/>
              <a:t>What examples have you had in your life where you have been blessed by sacrificing to be obedient to a principle of the gospel. </a:t>
            </a:r>
          </a:p>
          <a:p>
            <a:pPr>
              <a:buFont typeface="Wingdings" pitchFamily="2" charset="2"/>
              <a:buChar char="v"/>
            </a:pPr>
            <a:endParaRPr lang="en-US" dirty="0" smtClean="0"/>
          </a:p>
          <a:p>
            <a:pPr lvl="1">
              <a:buFont typeface="Wingdings" pitchFamily="2" charset="2"/>
              <a:buChar char="v"/>
            </a:pPr>
            <a:r>
              <a:rPr lang="en-US" dirty="0" smtClean="0"/>
              <a:t>The families of early Saints were blessed with incredible faith when the husbands/fathers were obedient to the calling to serve missions. </a:t>
            </a:r>
          </a:p>
          <a:p>
            <a:pPr lvl="1">
              <a:buFont typeface="Wingdings" pitchFamily="2" charset="2"/>
              <a:buChar char="v"/>
            </a:pPr>
            <a:endParaRPr lang="en-US" dirty="0" smtClean="0"/>
          </a:p>
          <a:p>
            <a:pPr lvl="1">
              <a:buFont typeface="Wingdings" pitchFamily="2" charset="2"/>
              <a:buChar char="v"/>
            </a:pPr>
            <a:r>
              <a:rPr lang="en-US" dirty="0" smtClean="0"/>
              <a:t>The early Saints were asked to make incredible sacrifices to build temples (Kirtland, Nauvoo) and they were blessed with the Endowment, Temple </a:t>
            </a:r>
            <a:r>
              <a:rPr lang="en-US" dirty="0" err="1" smtClean="0"/>
              <a:t>Sealings</a:t>
            </a:r>
            <a:r>
              <a:rPr lang="en-US" dirty="0" smtClean="0"/>
              <a:t>, and redemption for the dead.</a:t>
            </a:r>
          </a:p>
          <a:p>
            <a:pPr lvl="1">
              <a:buFont typeface="Wingdings" pitchFamily="2" charset="2"/>
              <a:buChar char="v"/>
            </a:pPr>
            <a:endParaRPr lang="en-US" dirty="0" smtClean="0"/>
          </a:p>
          <a:p>
            <a:pPr lvl="1">
              <a:buFont typeface="Wingdings" pitchFamily="2" charset="2"/>
              <a:buChar char="v"/>
            </a:pPr>
            <a:r>
              <a:rPr lang="en-US" dirty="0" smtClean="0"/>
              <a:t>Early Saints made huge sacrifices to be obedient to the call to gather to Utah. They and their descendants have been eternally blessed by their obedience.</a:t>
            </a:r>
          </a:p>
          <a:p>
            <a:pPr lvl="1">
              <a:buFont typeface="Wingdings" pitchFamily="2" charset="2"/>
              <a:buChar char="v"/>
            </a:pPr>
            <a:endParaRPr lang="en-US" dirty="0" smtClean="0"/>
          </a:p>
          <a:p>
            <a:pPr lvl="1">
              <a:buFont typeface="Wingdings" pitchFamily="2" charset="2"/>
              <a:buChar char="v"/>
            </a:pPr>
            <a:r>
              <a:rPr lang="en-US" dirty="0" smtClean="0"/>
              <a:t>Youth who have sacrificed two years to be obedient to the call to serve missions have generally been blessed with stronger testimonies, greater confidence and work ethic, more successful marriages and families, and greater public speaking and foreign language skills.</a:t>
            </a:r>
            <a:endParaRPr lang="en-US" dirty="0"/>
          </a:p>
        </p:txBody>
      </p:sp>
      <p:sp>
        <p:nvSpPr>
          <p:cNvPr id="4" name="TextBox 3"/>
          <p:cNvSpPr txBox="1"/>
          <p:nvPr/>
        </p:nvSpPr>
        <p:spPr>
          <a:xfrm rot="16200000">
            <a:off x="-393411" y="3670013"/>
            <a:ext cx="2133600" cy="584775"/>
          </a:xfrm>
          <a:prstGeom prst="rect">
            <a:avLst/>
          </a:prstGeom>
          <a:noFill/>
        </p:spPr>
        <p:txBody>
          <a:bodyPr wrap="square" rtlCol="0">
            <a:spAutoFit/>
          </a:bodyPr>
          <a:lstStyle/>
          <a:p>
            <a:r>
              <a:rPr lang="en-US" sz="3200" dirty="0" smtClean="0"/>
              <a:t>Examples</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ox(in)">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ox(i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ox(in)">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box(in)">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box(in)">
                                      <p:cBhvr>
                                        <p:cTn id="3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the five basic laws of the Church?</a:t>
            </a:r>
            <a:endParaRPr lang="en-US" dirty="0"/>
          </a:p>
        </p:txBody>
      </p:sp>
      <p:sp>
        <p:nvSpPr>
          <p:cNvPr id="3" name="Content Placeholder 2"/>
          <p:cNvSpPr>
            <a:spLocks noGrp="1"/>
          </p:cNvSpPr>
          <p:nvPr>
            <p:ph idx="1"/>
          </p:nvPr>
        </p:nvSpPr>
        <p:spPr>
          <a:xfrm>
            <a:off x="1676400" y="2209800"/>
            <a:ext cx="6172200" cy="3810000"/>
          </a:xfrm>
        </p:spPr>
        <p:txBody>
          <a:bodyPr>
            <a:noAutofit/>
          </a:bodyPr>
          <a:lstStyle/>
          <a:p>
            <a:pPr>
              <a:buFont typeface="Wingdings" pitchFamily="2" charset="2"/>
              <a:buChar char="v"/>
            </a:pPr>
            <a:r>
              <a:rPr lang="en-US" sz="4000" dirty="0" smtClean="0"/>
              <a:t>Law of Obedience</a:t>
            </a:r>
          </a:p>
          <a:p>
            <a:pPr>
              <a:buFont typeface="Wingdings" pitchFamily="2" charset="2"/>
              <a:buChar char="v"/>
            </a:pPr>
            <a:r>
              <a:rPr lang="en-US" sz="4000" dirty="0" smtClean="0"/>
              <a:t>Law of Sacrifice</a:t>
            </a:r>
          </a:p>
          <a:p>
            <a:pPr>
              <a:buFont typeface="Wingdings" pitchFamily="2" charset="2"/>
              <a:buChar char="v"/>
            </a:pPr>
            <a:r>
              <a:rPr lang="en-US" sz="4000" dirty="0" smtClean="0"/>
              <a:t>Law of the Gospel</a:t>
            </a:r>
          </a:p>
          <a:p>
            <a:pPr>
              <a:buFont typeface="Wingdings" pitchFamily="2" charset="2"/>
              <a:buChar char="v"/>
            </a:pPr>
            <a:r>
              <a:rPr lang="en-US" sz="4000" dirty="0" smtClean="0"/>
              <a:t>Law of Chastity</a:t>
            </a:r>
          </a:p>
          <a:p>
            <a:pPr>
              <a:buFont typeface="Wingdings" pitchFamily="2" charset="2"/>
              <a:buChar char="v"/>
            </a:pPr>
            <a:r>
              <a:rPr lang="en-US" sz="4000" dirty="0" smtClean="0"/>
              <a:t>Law of Consecration</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33400" y="0"/>
            <a:ext cx="8229600" cy="1143000"/>
          </a:xfrm>
        </p:spPr>
        <p:txBody>
          <a:bodyPr/>
          <a:lstStyle/>
          <a:p>
            <a:r>
              <a:rPr lang="en-US" dirty="0" smtClean="0"/>
              <a:t>A House of God</a:t>
            </a:r>
            <a:endParaRPr lang="en-US" dirty="0"/>
          </a:p>
        </p:txBody>
      </p:sp>
      <p:sp>
        <p:nvSpPr>
          <p:cNvPr id="8" name="Rounded Rectangle 7"/>
          <p:cNvSpPr/>
          <p:nvPr/>
        </p:nvSpPr>
        <p:spPr>
          <a:xfrm>
            <a:off x="2438400" y="5867400"/>
            <a:ext cx="4343400" cy="533400"/>
          </a:xfrm>
          <a:prstGeom prst="roundRect">
            <a:avLst/>
          </a:prstGeom>
          <a:solidFill>
            <a:schemeClr val="tx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Law of Obedience</a:t>
            </a:r>
            <a:endParaRPr lang="en-US" b="1" dirty="0">
              <a:solidFill>
                <a:schemeClr val="bg1"/>
              </a:solidFill>
            </a:endParaRPr>
          </a:p>
        </p:txBody>
      </p:sp>
      <p:sp>
        <p:nvSpPr>
          <p:cNvPr id="9" name="Rounded Rectangle 8"/>
          <p:cNvSpPr/>
          <p:nvPr/>
        </p:nvSpPr>
        <p:spPr>
          <a:xfrm>
            <a:off x="2438400" y="5334000"/>
            <a:ext cx="4343400" cy="533400"/>
          </a:xfrm>
          <a:prstGeom prst="roundRect">
            <a:avLst/>
          </a:prstGeom>
          <a:solidFill>
            <a:schemeClr val="bg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Law of Sacrifice</a:t>
            </a:r>
            <a:endParaRPr lang="en-US" b="1" dirty="0">
              <a:solidFill>
                <a:schemeClr val="bg1"/>
              </a:solidFill>
            </a:endParaRPr>
          </a:p>
        </p:txBody>
      </p:sp>
      <p:sp>
        <p:nvSpPr>
          <p:cNvPr id="10" name="Rounded Rectangle 9"/>
          <p:cNvSpPr/>
          <p:nvPr/>
        </p:nvSpPr>
        <p:spPr>
          <a:xfrm>
            <a:off x="2438400" y="4800600"/>
            <a:ext cx="4343400" cy="533400"/>
          </a:xfrm>
          <a:prstGeom prst="roundRect">
            <a:avLst/>
          </a:prstGeom>
          <a:solidFill>
            <a:schemeClr val="accent5">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Law of the Gospel</a:t>
            </a:r>
            <a:endParaRPr lang="en-US" b="1" dirty="0">
              <a:solidFill>
                <a:schemeClr val="bg1"/>
              </a:solidFill>
            </a:endParaRPr>
          </a:p>
        </p:txBody>
      </p:sp>
      <p:sp>
        <p:nvSpPr>
          <p:cNvPr id="11" name="Rounded Rectangle 10"/>
          <p:cNvSpPr/>
          <p:nvPr/>
        </p:nvSpPr>
        <p:spPr>
          <a:xfrm rot="16200000">
            <a:off x="1866900" y="3543300"/>
            <a:ext cx="1828800" cy="685800"/>
          </a:xfrm>
          <a:prstGeom prst="roundRect">
            <a:avLst/>
          </a:prstGeom>
          <a:solidFill>
            <a:schemeClr val="accent3">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Law</a:t>
            </a:r>
            <a:r>
              <a:rPr lang="en-US" dirty="0" smtClean="0">
                <a:solidFill>
                  <a:schemeClr val="bg1"/>
                </a:solidFill>
              </a:rPr>
              <a:t> </a:t>
            </a:r>
            <a:r>
              <a:rPr lang="en-US" b="1" dirty="0" smtClean="0">
                <a:solidFill>
                  <a:schemeClr val="bg1"/>
                </a:solidFill>
              </a:rPr>
              <a:t>of </a:t>
            </a:r>
            <a:endParaRPr lang="en-US" b="1" dirty="0">
              <a:solidFill>
                <a:schemeClr val="bg1"/>
              </a:solidFill>
            </a:endParaRPr>
          </a:p>
        </p:txBody>
      </p:sp>
      <p:sp>
        <p:nvSpPr>
          <p:cNvPr id="12" name="Rounded Rectangle 11"/>
          <p:cNvSpPr/>
          <p:nvPr/>
        </p:nvSpPr>
        <p:spPr>
          <a:xfrm rot="19870617">
            <a:off x="1516015" y="1985525"/>
            <a:ext cx="3434799" cy="533400"/>
          </a:xfrm>
          <a:prstGeom prst="round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Law of</a:t>
            </a:r>
            <a:endParaRPr lang="en-US" b="1" dirty="0">
              <a:solidFill>
                <a:schemeClr val="bg1"/>
              </a:solidFill>
            </a:endParaRPr>
          </a:p>
        </p:txBody>
      </p:sp>
      <p:sp>
        <p:nvSpPr>
          <p:cNvPr id="14" name="Rounded Rectangle 13"/>
          <p:cNvSpPr/>
          <p:nvPr/>
        </p:nvSpPr>
        <p:spPr>
          <a:xfrm rot="16200000">
            <a:off x="5524500" y="3543300"/>
            <a:ext cx="1828800" cy="685800"/>
          </a:xfrm>
          <a:prstGeom prst="roundRect">
            <a:avLst/>
          </a:prstGeom>
          <a:solidFill>
            <a:schemeClr val="accent3">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Chastity</a:t>
            </a:r>
            <a:endParaRPr lang="en-US" b="1" dirty="0">
              <a:solidFill>
                <a:schemeClr val="bg1"/>
              </a:solidFill>
            </a:endParaRPr>
          </a:p>
        </p:txBody>
      </p:sp>
      <p:sp>
        <p:nvSpPr>
          <p:cNvPr id="15" name="Rounded Rectangle 14"/>
          <p:cNvSpPr/>
          <p:nvPr/>
        </p:nvSpPr>
        <p:spPr>
          <a:xfrm rot="1732584">
            <a:off x="4309540" y="1993723"/>
            <a:ext cx="3434799" cy="533400"/>
          </a:xfrm>
          <a:prstGeom prst="round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Consecration</a:t>
            </a:r>
            <a:endParaRPr lang="en-US" b="1" dirty="0">
              <a:solidFill>
                <a:schemeClr val="bg1"/>
              </a:solidFill>
            </a:endParaRPr>
          </a:p>
        </p:txBody>
      </p:sp>
      <p:sp>
        <p:nvSpPr>
          <p:cNvPr id="16" name="TextBox 15"/>
          <p:cNvSpPr txBox="1"/>
          <p:nvPr/>
        </p:nvSpPr>
        <p:spPr>
          <a:xfrm>
            <a:off x="6908879" y="5998114"/>
            <a:ext cx="1069524" cy="369332"/>
          </a:xfrm>
          <a:prstGeom prst="rect">
            <a:avLst/>
          </a:prstGeom>
          <a:noFill/>
        </p:spPr>
        <p:txBody>
          <a:bodyPr wrap="none" rtlCol="0">
            <a:spAutoFit/>
          </a:bodyPr>
          <a:lstStyle/>
          <a:p>
            <a:r>
              <a:rPr lang="en-US" dirty="0" smtClean="0"/>
              <a:t>Footings</a:t>
            </a:r>
            <a:endParaRPr lang="en-US" dirty="0"/>
          </a:p>
        </p:txBody>
      </p:sp>
      <p:sp>
        <p:nvSpPr>
          <p:cNvPr id="17" name="TextBox 16"/>
          <p:cNvSpPr txBox="1"/>
          <p:nvPr/>
        </p:nvSpPr>
        <p:spPr>
          <a:xfrm>
            <a:off x="6908879" y="5464714"/>
            <a:ext cx="1374094" cy="369332"/>
          </a:xfrm>
          <a:prstGeom prst="rect">
            <a:avLst/>
          </a:prstGeom>
          <a:noFill/>
        </p:spPr>
        <p:txBody>
          <a:bodyPr wrap="none" rtlCol="0">
            <a:spAutoFit/>
          </a:bodyPr>
          <a:lstStyle/>
          <a:p>
            <a:r>
              <a:rPr lang="en-US" dirty="0" smtClean="0"/>
              <a:t>Foundation</a:t>
            </a:r>
            <a:endParaRPr lang="en-US" dirty="0"/>
          </a:p>
        </p:txBody>
      </p:sp>
      <p:sp>
        <p:nvSpPr>
          <p:cNvPr id="18" name="TextBox 17"/>
          <p:cNvSpPr txBox="1"/>
          <p:nvPr/>
        </p:nvSpPr>
        <p:spPr>
          <a:xfrm>
            <a:off x="6908879" y="4931314"/>
            <a:ext cx="724878" cy="369332"/>
          </a:xfrm>
          <a:prstGeom prst="rect">
            <a:avLst/>
          </a:prstGeom>
          <a:noFill/>
        </p:spPr>
        <p:txBody>
          <a:bodyPr wrap="none" rtlCol="0">
            <a:spAutoFit/>
          </a:bodyPr>
          <a:lstStyle/>
          <a:p>
            <a:r>
              <a:rPr lang="en-US" dirty="0" smtClean="0"/>
              <a:t>Floor</a:t>
            </a:r>
            <a:endParaRPr lang="en-US" dirty="0"/>
          </a:p>
        </p:txBody>
      </p:sp>
      <p:sp>
        <p:nvSpPr>
          <p:cNvPr id="19" name="TextBox 18"/>
          <p:cNvSpPr txBox="1"/>
          <p:nvPr/>
        </p:nvSpPr>
        <p:spPr>
          <a:xfrm>
            <a:off x="6908879" y="3940714"/>
            <a:ext cx="763351" cy="369332"/>
          </a:xfrm>
          <a:prstGeom prst="rect">
            <a:avLst/>
          </a:prstGeom>
          <a:noFill/>
        </p:spPr>
        <p:txBody>
          <a:bodyPr wrap="none" rtlCol="0">
            <a:spAutoFit/>
          </a:bodyPr>
          <a:lstStyle/>
          <a:p>
            <a:r>
              <a:rPr lang="en-US" dirty="0" smtClean="0"/>
              <a:t>Walls</a:t>
            </a:r>
            <a:endParaRPr lang="en-US" dirty="0"/>
          </a:p>
        </p:txBody>
      </p:sp>
      <p:sp>
        <p:nvSpPr>
          <p:cNvPr id="21" name="TextBox 20"/>
          <p:cNvSpPr txBox="1"/>
          <p:nvPr/>
        </p:nvSpPr>
        <p:spPr>
          <a:xfrm>
            <a:off x="6908879" y="1730914"/>
            <a:ext cx="668773" cy="369332"/>
          </a:xfrm>
          <a:prstGeom prst="rect">
            <a:avLst/>
          </a:prstGeom>
          <a:noFill/>
        </p:spPr>
        <p:txBody>
          <a:bodyPr wrap="none" rtlCol="0">
            <a:spAutoFit/>
          </a:bodyPr>
          <a:lstStyle/>
          <a:p>
            <a:r>
              <a:rPr lang="en-US" dirty="0" smtClean="0"/>
              <a:t>Roof</a:t>
            </a:r>
            <a:endParaRPr lang="en-US" dirty="0"/>
          </a:p>
        </p:txBody>
      </p:sp>
      <p:sp>
        <p:nvSpPr>
          <p:cNvPr id="27" name="TextBox 26"/>
          <p:cNvSpPr txBox="1"/>
          <p:nvPr/>
        </p:nvSpPr>
        <p:spPr>
          <a:xfrm>
            <a:off x="152400" y="4267200"/>
            <a:ext cx="2362201" cy="2246769"/>
          </a:xfrm>
          <a:prstGeom prst="rect">
            <a:avLst/>
          </a:prstGeom>
          <a:noFill/>
        </p:spPr>
        <p:txBody>
          <a:bodyPr wrap="square" rtlCol="0">
            <a:spAutoFit/>
          </a:bodyPr>
          <a:lstStyle/>
          <a:p>
            <a:r>
              <a:rPr lang="en-US" sz="2800" dirty="0" smtClean="0"/>
              <a:t>What happens to a building if the footings are weak?</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box(in)">
                                      <p:cBhvr>
                                        <p:cTn id="10" dur="500"/>
                                        <p:tgtEl>
                                          <p:spTgt spid="16"/>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ox(in)">
                                      <p:cBhvr>
                                        <p:cTn id="15" dur="500"/>
                                        <p:tgtEl>
                                          <p:spTgt spid="9"/>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box(in)">
                                      <p:cBhvr>
                                        <p:cTn id="18" dur="500"/>
                                        <p:tgtEl>
                                          <p:spTgt spid="17"/>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ox(in)">
                                      <p:cBhvr>
                                        <p:cTn id="23" dur="500"/>
                                        <p:tgtEl>
                                          <p:spTgt spid="10"/>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box(in)">
                                      <p:cBhvr>
                                        <p:cTn id="26" dur="500"/>
                                        <p:tgtEl>
                                          <p:spTgt spid="18"/>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box(in)">
                                      <p:cBhvr>
                                        <p:cTn id="31" dur="500"/>
                                        <p:tgtEl>
                                          <p:spTgt spid="11"/>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box(in)">
                                      <p:cBhvr>
                                        <p:cTn id="34" dur="500"/>
                                        <p:tgtEl>
                                          <p:spTgt spid="14"/>
                                        </p:tgtEl>
                                      </p:cBhvr>
                                    </p:animEffect>
                                  </p:childTnLst>
                                </p:cTn>
                              </p:par>
                              <p:par>
                                <p:cTn id="35" presetID="4" presetClass="entr" presetSubtype="16" fill="hold" grpId="0" nodeType="with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box(in)">
                                      <p:cBhvr>
                                        <p:cTn id="37" dur="5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box(in)">
                                      <p:cBhvr>
                                        <p:cTn id="42" dur="500"/>
                                        <p:tgtEl>
                                          <p:spTgt spid="12"/>
                                        </p:tgtEl>
                                      </p:cBhvr>
                                    </p:animEffect>
                                  </p:childTnLst>
                                </p:cTn>
                              </p:par>
                              <p:par>
                                <p:cTn id="43" presetID="4" presetClass="entr" presetSubtype="16" fill="hold" grpId="0" nodeType="with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box(in)">
                                      <p:cBhvr>
                                        <p:cTn id="45" dur="500"/>
                                        <p:tgtEl>
                                          <p:spTgt spid="15"/>
                                        </p:tgtEl>
                                      </p:cBhvr>
                                    </p:animEffect>
                                  </p:childTnLst>
                                </p:cTn>
                              </p:par>
                              <p:par>
                                <p:cTn id="46" presetID="4" presetClass="entr" presetSubtype="16" fill="hold" grpId="0" nodeType="with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box(in)">
                                      <p:cBhvr>
                                        <p:cTn id="48" dur="500"/>
                                        <p:tgtEl>
                                          <p:spTgt spid="21"/>
                                        </p:tgtEl>
                                      </p:cBhvr>
                                    </p:animEffect>
                                  </p:childTnLst>
                                </p:cTn>
                              </p:par>
                            </p:childTnLst>
                          </p:cTn>
                        </p:par>
                      </p:childTnLst>
                    </p:cTn>
                  </p:par>
                  <p:par>
                    <p:cTn id="49" fill="hold">
                      <p:stCondLst>
                        <p:cond delay="indefinite"/>
                      </p:stCondLst>
                      <p:childTnLst>
                        <p:par>
                          <p:cTn id="50" fill="hold">
                            <p:stCondLst>
                              <p:cond delay="0"/>
                            </p:stCondLst>
                            <p:childTnLst>
                              <p:par>
                                <p:cTn id="51" presetID="4" presetClass="entr" presetSubtype="16" fill="hold" grpId="0" nodeType="clickEffect">
                                  <p:stCondLst>
                                    <p:cond delay="0"/>
                                  </p:stCondLst>
                                  <p:childTnLst>
                                    <p:set>
                                      <p:cBhvr>
                                        <p:cTn id="52" dur="1" fill="hold">
                                          <p:stCondLst>
                                            <p:cond delay="0"/>
                                          </p:stCondLst>
                                        </p:cTn>
                                        <p:tgtEl>
                                          <p:spTgt spid="27"/>
                                        </p:tgtEl>
                                        <p:attrNameLst>
                                          <p:attrName>style.visibility</p:attrName>
                                        </p:attrNameLst>
                                      </p:cBhvr>
                                      <p:to>
                                        <p:strVal val="visible"/>
                                      </p:to>
                                    </p:set>
                                    <p:animEffect transition="in" filter="box(in)">
                                      <p:cBhvr>
                                        <p:cTn id="53"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4" grpId="0" animBg="1"/>
      <p:bldP spid="15" grpId="0" animBg="1"/>
      <p:bldP spid="16" grpId="0"/>
      <p:bldP spid="17" grpId="0"/>
      <p:bldP spid="18" grpId="0"/>
      <p:bldP spid="19" grpId="0"/>
      <p:bldP spid="21" grpId="0"/>
      <p:bldP spid="2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dirty="0" smtClean="0"/>
              <a:t>Weak footings lead to buildings that are heading towards disaster</a:t>
            </a:r>
            <a:endParaRPr lang="en-US" sz="3600" dirty="0"/>
          </a:p>
        </p:txBody>
      </p:sp>
      <p:pic>
        <p:nvPicPr>
          <p:cNvPr id="8194" name="Picture 2" descr="http://media-2.web.britannica.com/eb-media/88/80588-004-0B5DCB41.jpg"/>
          <p:cNvPicPr>
            <a:picLocks noChangeAspect="1" noChangeArrowheads="1"/>
          </p:cNvPicPr>
          <p:nvPr/>
        </p:nvPicPr>
        <p:blipFill>
          <a:blip r:embed="rId3" cstate="print"/>
          <a:srcRect/>
          <a:stretch>
            <a:fillRect/>
          </a:stretch>
        </p:blipFill>
        <p:spPr bwMode="auto">
          <a:xfrm>
            <a:off x="2743200" y="1676400"/>
            <a:ext cx="3886200" cy="485775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dirty="0" smtClean="0"/>
              <a:t>Firm Footings allow buildings to reach </a:t>
            </a:r>
            <a:r>
              <a:rPr lang="en-US" sz="3600" dirty="0" err="1" smtClean="0"/>
              <a:t>unbievable</a:t>
            </a:r>
            <a:r>
              <a:rPr lang="en-US" sz="3600" dirty="0" smtClean="0"/>
              <a:t> heights</a:t>
            </a:r>
            <a:endParaRPr lang="en-US" sz="3600" dirty="0"/>
          </a:p>
        </p:txBody>
      </p:sp>
      <p:pic>
        <p:nvPicPr>
          <p:cNvPr id="8198" name="Picture 6" descr="http://assets.nydailynews.com/polopoly_fs/1.1163684!/img/httpImage/image.jpg_gen/derivatives/landscape_635/rockefeller21n-3-web.jpg"/>
          <p:cNvPicPr>
            <a:picLocks noChangeAspect="1" noChangeArrowheads="1"/>
          </p:cNvPicPr>
          <p:nvPr/>
        </p:nvPicPr>
        <p:blipFill>
          <a:blip r:embed="rId3" cstate="print"/>
          <a:srcRect/>
          <a:stretch>
            <a:fillRect/>
          </a:stretch>
        </p:blipFill>
        <p:spPr bwMode="auto">
          <a:xfrm>
            <a:off x="2971800" y="1828800"/>
            <a:ext cx="3124200" cy="473304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274638"/>
            <a:ext cx="8763000" cy="5973762"/>
          </a:xfrm>
        </p:spPr>
        <p:txBody>
          <a:bodyPr/>
          <a:lstStyle/>
          <a:p>
            <a:r>
              <a:rPr lang="en-US" dirty="0" smtClean="0"/>
              <a:t>Why is the law of obedience so fundamental, so important?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1935162"/>
          </a:xfrm>
        </p:spPr>
        <p:txBody>
          <a:bodyPr>
            <a:normAutofit fontScale="90000"/>
          </a:bodyPr>
          <a:lstStyle/>
          <a:p>
            <a:r>
              <a:rPr lang="en-US" dirty="0" smtClean="0"/>
              <a:t>How is faith important to keeping the law of obedience?</a:t>
            </a:r>
            <a:endParaRPr lang="en-US" dirty="0"/>
          </a:p>
        </p:txBody>
      </p:sp>
      <p:sp>
        <p:nvSpPr>
          <p:cNvPr id="5" name="Title 3"/>
          <p:cNvSpPr txBox="1">
            <a:spLocks/>
          </p:cNvSpPr>
          <p:nvPr/>
        </p:nvSpPr>
        <p:spPr>
          <a:xfrm>
            <a:off x="304800" y="2362200"/>
            <a:ext cx="8229600" cy="4114800"/>
          </a:xfrm>
          <a:prstGeom prst="rect">
            <a:avLst/>
          </a:prstGeom>
        </p:spPr>
        <p:txBody>
          <a:bodyPr vert="horz" anchor="ctr">
            <a:normAutofit fontScale="97500"/>
            <a:scene3d>
              <a:camera prst="orthographicFront"/>
              <a:lightRig rig="soft" dir="t">
                <a:rot lat="0" lon="0" rev="1680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rPr>
              <a:t>“And he gave unto them</a:t>
            </a:r>
            <a:r>
              <a:rPr kumimoji="0" lang="en-US" sz="2400" b="1" i="0" u="none" strike="noStrike" kern="1200" cap="none" spc="0" normalizeH="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rPr>
              <a:t> commandments, that they </a:t>
            </a:r>
            <a:r>
              <a:rPr lang="en-US" sz="24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should worship the Lord their God, and should offer the firstlings of their flocks, for an offering unto the Lord. </a:t>
            </a:r>
            <a:r>
              <a:rPr lang="en-US" sz="24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 </a:t>
            </a:r>
            <a:endParaRPr lang="en-US" sz="24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24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4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An after many days an angel of the Lord appeared unto Adam, saying: Why dost thou offer sacrifices unto the Lord? And Adam said unto him: </a:t>
            </a:r>
            <a:r>
              <a:rPr lang="en-US" sz="2400" b="1" u="sng"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I know not, save the Lord commanded me.</a:t>
            </a:r>
            <a:r>
              <a:rPr lang="en-US" sz="24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400" b="1" i="0"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4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Moses 5: 5-6</a:t>
            </a:r>
            <a:endParaRPr kumimoji="0" lang="en-US" sz="2400" b="1" i="0"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676400"/>
          </a:xfrm>
        </p:spPr>
        <p:txBody>
          <a:bodyPr>
            <a:normAutofit fontScale="90000"/>
          </a:bodyPr>
          <a:lstStyle/>
          <a:p>
            <a:r>
              <a:rPr lang="en-US" dirty="0" smtClean="0"/>
              <a:t>How do the principles and activities of the Church map to the Laws</a:t>
            </a:r>
            <a:endParaRPr lang="en-US" dirty="0"/>
          </a:p>
        </p:txBody>
      </p:sp>
      <p:sp>
        <p:nvSpPr>
          <p:cNvPr id="4" name="Text Placeholder 3"/>
          <p:cNvSpPr>
            <a:spLocks noGrp="1"/>
          </p:cNvSpPr>
          <p:nvPr>
            <p:ph type="body" idx="1"/>
          </p:nvPr>
        </p:nvSpPr>
        <p:spPr>
          <a:xfrm>
            <a:off x="457200" y="2297112"/>
            <a:ext cx="4040188" cy="750887"/>
          </a:xfrm>
        </p:spPr>
        <p:txBody>
          <a:bodyPr/>
          <a:lstStyle/>
          <a:p>
            <a:r>
              <a:rPr lang="en-US" dirty="0" smtClean="0"/>
              <a:t>Laws</a:t>
            </a:r>
            <a:endParaRPr lang="en-US" dirty="0"/>
          </a:p>
        </p:txBody>
      </p:sp>
      <p:sp>
        <p:nvSpPr>
          <p:cNvPr id="5" name="Text Placeholder 4"/>
          <p:cNvSpPr>
            <a:spLocks noGrp="1"/>
          </p:cNvSpPr>
          <p:nvPr>
            <p:ph type="body" sz="half" idx="3"/>
          </p:nvPr>
        </p:nvSpPr>
        <p:spPr>
          <a:xfrm>
            <a:off x="4645025" y="2297112"/>
            <a:ext cx="4041775" cy="750887"/>
          </a:xfrm>
        </p:spPr>
        <p:txBody>
          <a:bodyPr/>
          <a:lstStyle/>
          <a:p>
            <a:r>
              <a:rPr lang="en-US" dirty="0" smtClean="0"/>
              <a:t>Principles &amp; actions</a:t>
            </a:r>
            <a:endParaRPr lang="en-US" dirty="0"/>
          </a:p>
        </p:txBody>
      </p:sp>
      <p:sp>
        <p:nvSpPr>
          <p:cNvPr id="3" name="Content Placeholder 2"/>
          <p:cNvSpPr>
            <a:spLocks noGrp="1"/>
          </p:cNvSpPr>
          <p:nvPr>
            <p:ph sz="quarter" idx="2"/>
          </p:nvPr>
        </p:nvSpPr>
        <p:spPr>
          <a:xfrm>
            <a:off x="228600" y="2971800"/>
            <a:ext cx="4040188" cy="3763963"/>
          </a:xfrm>
        </p:spPr>
        <p:txBody>
          <a:bodyPr/>
          <a:lstStyle/>
          <a:p>
            <a:pPr>
              <a:buFont typeface="Wingdings" pitchFamily="2" charset="2"/>
              <a:buChar char="v"/>
            </a:pPr>
            <a:r>
              <a:rPr lang="en-US" dirty="0" smtClean="0"/>
              <a:t>Law of Obedience</a:t>
            </a:r>
          </a:p>
          <a:p>
            <a:pPr>
              <a:buFont typeface="Wingdings" pitchFamily="2" charset="2"/>
              <a:buChar char="v"/>
            </a:pPr>
            <a:r>
              <a:rPr lang="en-US" dirty="0" smtClean="0"/>
              <a:t>Law of Sacrifice</a:t>
            </a:r>
          </a:p>
          <a:p>
            <a:pPr>
              <a:buFont typeface="Wingdings" pitchFamily="2" charset="2"/>
              <a:buChar char="v"/>
            </a:pPr>
            <a:r>
              <a:rPr lang="en-US" dirty="0" smtClean="0"/>
              <a:t>Law of the Gospel</a:t>
            </a:r>
            <a:endParaRPr lang="en-US" sz="2400" dirty="0" smtClean="0"/>
          </a:p>
          <a:p>
            <a:pPr>
              <a:buFont typeface="Wingdings" pitchFamily="2" charset="2"/>
              <a:buChar char="v"/>
            </a:pPr>
            <a:r>
              <a:rPr lang="en-US" dirty="0" smtClean="0"/>
              <a:t>Law of Chastity</a:t>
            </a:r>
          </a:p>
          <a:p>
            <a:pPr>
              <a:buFont typeface="Wingdings" pitchFamily="2" charset="2"/>
              <a:buChar char="v"/>
            </a:pPr>
            <a:r>
              <a:rPr lang="en-US" dirty="0" smtClean="0"/>
              <a:t>Law of Consecration</a:t>
            </a:r>
            <a:endParaRPr lang="en-US" dirty="0"/>
          </a:p>
        </p:txBody>
      </p:sp>
      <p:sp>
        <p:nvSpPr>
          <p:cNvPr id="6" name="Content Placeholder 5"/>
          <p:cNvSpPr>
            <a:spLocks noGrp="1"/>
          </p:cNvSpPr>
          <p:nvPr>
            <p:ph sz="quarter" idx="4"/>
          </p:nvPr>
        </p:nvSpPr>
        <p:spPr>
          <a:xfrm>
            <a:off x="4267199" y="2971800"/>
            <a:ext cx="4876801" cy="3886200"/>
          </a:xfrm>
        </p:spPr>
        <p:txBody>
          <a:bodyPr/>
          <a:lstStyle/>
          <a:p>
            <a:pPr>
              <a:buFont typeface="Wingdings" pitchFamily="2" charset="2"/>
              <a:buChar char="v"/>
            </a:pPr>
            <a:r>
              <a:rPr lang="en-US" dirty="0" smtClean="0"/>
              <a:t>Faith</a:t>
            </a:r>
          </a:p>
          <a:p>
            <a:pPr>
              <a:buFont typeface="Wingdings" pitchFamily="2" charset="2"/>
              <a:buChar char="v"/>
            </a:pPr>
            <a:r>
              <a:rPr lang="en-US" dirty="0" smtClean="0"/>
              <a:t>Repentance</a:t>
            </a:r>
          </a:p>
          <a:p>
            <a:pPr>
              <a:buFont typeface="Wingdings" pitchFamily="2" charset="2"/>
              <a:buChar char="v"/>
            </a:pPr>
            <a:r>
              <a:rPr lang="en-US" dirty="0" smtClean="0"/>
              <a:t>All things we are asked to do</a:t>
            </a:r>
          </a:p>
          <a:p>
            <a:pPr>
              <a:buFont typeface="Wingdings" pitchFamily="2" charset="2"/>
              <a:buChar char="v"/>
            </a:pPr>
            <a:r>
              <a:rPr lang="en-US" dirty="0" smtClean="0"/>
              <a:t>Purity &amp; Happy Family Life</a:t>
            </a:r>
          </a:p>
          <a:p>
            <a:pPr>
              <a:buFont typeface="Wingdings" pitchFamily="2" charset="2"/>
              <a:buChar char="v"/>
            </a:pPr>
            <a:r>
              <a:rPr lang="en-US" dirty="0" smtClean="0"/>
              <a:t>True Discipleship</a:t>
            </a:r>
          </a:p>
          <a:p>
            <a:pPr>
              <a:buNone/>
            </a:pPr>
            <a:endParaRPr lang="en-US" dirty="0"/>
          </a:p>
        </p:txBody>
      </p:sp>
      <p:sp>
        <p:nvSpPr>
          <p:cNvPr id="7" name="Down Arrow 6"/>
          <p:cNvSpPr/>
          <p:nvPr/>
        </p:nvSpPr>
        <p:spPr>
          <a:xfrm rot="5400000">
            <a:off x="3733800" y="2743200"/>
            <a:ext cx="381000" cy="990600"/>
          </a:xfrm>
          <a:prstGeom prst="downArrow">
            <a:avLst/>
          </a:prstGeom>
          <a:solidFill>
            <a:schemeClr val="bg2">
              <a:lumMod val="20000"/>
              <a:lumOff val="8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rot="16200000">
            <a:off x="3581400" y="2971800"/>
            <a:ext cx="381000" cy="1295400"/>
          </a:xfrm>
          <a:prstGeom prst="downArrow">
            <a:avLst/>
          </a:prstGeom>
          <a:solidFill>
            <a:schemeClr val="bg2">
              <a:lumMod val="20000"/>
              <a:lumOff val="8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rot="16200000">
            <a:off x="3733800" y="3581400"/>
            <a:ext cx="381000" cy="990600"/>
          </a:xfrm>
          <a:prstGeom prst="downArrow">
            <a:avLst/>
          </a:prstGeom>
          <a:solidFill>
            <a:schemeClr val="bg2">
              <a:lumMod val="20000"/>
              <a:lumOff val="8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rot="16200000">
            <a:off x="3581400" y="3886200"/>
            <a:ext cx="381000" cy="1295400"/>
          </a:xfrm>
          <a:prstGeom prst="downArrow">
            <a:avLst/>
          </a:prstGeom>
          <a:solidFill>
            <a:schemeClr val="bg2">
              <a:lumMod val="20000"/>
              <a:lumOff val="8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rot="16200000">
            <a:off x="3886200" y="4648200"/>
            <a:ext cx="381000" cy="685800"/>
          </a:xfrm>
          <a:prstGeom prst="downArrow">
            <a:avLst/>
          </a:prstGeom>
          <a:solidFill>
            <a:schemeClr val="bg2">
              <a:lumMod val="20000"/>
              <a:lumOff val="8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urved Up Arrow 11"/>
          <p:cNvSpPr/>
          <p:nvPr/>
        </p:nvSpPr>
        <p:spPr>
          <a:xfrm rot="16200000">
            <a:off x="6534150" y="3219450"/>
            <a:ext cx="647700" cy="457200"/>
          </a:xfrm>
          <a:prstGeom prst="curvedUpArrow">
            <a:avLst/>
          </a:prstGeom>
          <a:solidFill>
            <a:schemeClr val="bg2">
              <a:lumMod val="20000"/>
              <a:lumOff val="8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TextBox 12"/>
          <p:cNvSpPr txBox="1"/>
          <p:nvPr/>
        </p:nvSpPr>
        <p:spPr>
          <a:xfrm>
            <a:off x="7162800" y="3124200"/>
            <a:ext cx="1225015" cy="646331"/>
          </a:xfrm>
          <a:prstGeom prst="rect">
            <a:avLst/>
          </a:prstGeom>
          <a:noFill/>
        </p:spPr>
        <p:txBody>
          <a:bodyPr wrap="none" rtlCol="0">
            <a:spAutoFit/>
          </a:bodyPr>
          <a:lstStyle/>
          <a:p>
            <a:r>
              <a:rPr lang="en-US" dirty="0" smtClean="0"/>
              <a:t>Increased </a:t>
            </a:r>
          </a:p>
          <a:p>
            <a:r>
              <a:rPr lang="en-US" dirty="0" smtClean="0"/>
              <a:t>Spirit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ox(i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box(in)">
                                      <p:cBhvr>
                                        <p:cTn id="22" dur="500"/>
                                        <p:tgtEl>
                                          <p:spTgt spid="6">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ox(in)">
                                      <p:cBhvr>
                                        <p:cTn id="27" dur="500"/>
                                        <p:tgtEl>
                                          <p:spTgt spid="12"/>
                                        </p:tgtEl>
                                      </p:cBhvr>
                                    </p:animEffect>
                                  </p:childTnLst>
                                </p:cTn>
                              </p:par>
                              <p:par>
                                <p:cTn id="28" presetID="4" presetClass="entr" presetSubtype="16"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box(in)">
                                      <p:cBhvr>
                                        <p:cTn id="30" dur="5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4" presetClass="entr" presetSubtype="16"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box(in)">
                                      <p:cBhvr>
                                        <p:cTn id="35" dur="500"/>
                                        <p:tgtEl>
                                          <p:spTgt spid="9"/>
                                        </p:tgtEl>
                                      </p:cBhvr>
                                    </p:animEffect>
                                  </p:childTnLst>
                                </p:cTn>
                              </p:par>
                            </p:childTnLst>
                          </p:cTn>
                        </p:par>
                      </p:childTnLst>
                    </p:cTn>
                  </p:par>
                  <p:par>
                    <p:cTn id="36" fill="hold">
                      <p:stCondLst>
                        <p:cond delay="indefinite"/>
                      </p:stCondLst>
                      <p:childTnLst>
                        <p:par>
                          <p:cTn id="37" fill="hold">
                            <p:stCondLst>
                              <p:cond delay="0"/>
                            </p:stCondLst>
                            <p:childTnLst>
                              <p:par>
                                <p:cTn id="38" presetID="4" presetClass="entr" presetSubtype="16" fill="hold" nodeType="clickEffect">
                                  <p:stCondLst>
                                    <p:cond delay="0"/>
                                  </p:stCondLst>
                                  <p:childTnLst>
                                    <p:set>
                                      <p:cBhvr>
                                        <p:cTn id="39" dur="1" fill="hold">
                                          <p:stCondLst>
                                            <p:cond delay="0"/>
                                          </p:stCondLst>
                                        </p:cTn>
                                        <p:tgtEl>
                                          <p:spTgt spid="6">
                                            <p:txEl>
                                              <p:pRg st="2" end="2"/>
                                            </p:txEl>
                                          </p:spTgt>
                                        </p:tgtEl>
                                        <p:attrNameLst>
                                          <p:attrName>style.visibility</p:attrName>
                                        </p:attrNameLst>
                                      </p:cBhvr>
                                      <p:to>
                                        <p:strVal val="visible"/>
                                      </p:to>
                                    </p:set>
                                    <p:animEffect transition="in" filter="box(in)">
                                      <p:cBhvr>
                                        <p:cTn id="40" dur="500"/>
                                        <p:tgtEl>
                                          <p:spTgt spid="6">
                                            <p:txEl>
                                              <p:pRg st="2" end="2"/>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4" presetClass="entr" presetSubtype="16"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box(in)">
                                      <p:cBhvr>
                                        <p:cTn id="45" dur="500"/>
                                        <p:tgtEl>
                                          <p:spTgt spid="10"/>
                                        </p:tgtEl>
                                      </p:cBhvr>
                                    </p:animEffect>
                                  </p:childTnLst>
                                </p:cTn>
                              </p:par>
                            </p:childTnLst>
                          </p:cTn>
                        </p:par>
                      </p:childTnLst>
                    </p:cTn>
                  </p:par>
                  <p:par>
                    <p:cTn id="46" fill="hold">
                      <p:stCondLst>
                        <p:cond delay="indefinite"/>
                      </p:stCondLst>
                      <p:childTnLst>
                        <p:par>
                          <p:cTn id="47" fill="hold">
                            <p:stCondLst>
                              <p:cond delay="0"/>
                            </p:stCondLst>
                            <p:childTnLst>
                              <p:par>
                                <p:cTn id="48" presetID="4" presetClass="entr" presetSubtype="16" fill="hold" nodeType="clickEffect">
                                  <p:stCondLst>
                                    <p:cond delay="0"/>
                                  </p:stCondLst>
                                  <p:childTnLst>
                                    <p:set>
                                      <p:cBhvr>
                                        <p:cTn id="49" dur="1" fill="hold">
                                          <p:stCondLst>
                                            <p:cond delay="0"/>
                                          </p:stCondLst>
                                        </p:cTn>
                                        <p:tgtEl>
                                          <p:spTgt spid="6">
                                            <p:txEl>
                                              <p:pRg st="3" end="3"/>
                                            </p:txEl>
                                          </p:spTgt>
                                        </p:tgtEl>
                                        <p:attrNameLst>
                                          <p:attrName>style.visibility</p:attrName>
                                        </p:attrNameLst>
                                      </p:cBhvr>
                                      <p:to>
                                        <p:strVal val="visible"/>
                                      </p:to>
                                    </p:set>
                                    <p:animEffect transition="in" filter="box(in)">
                                      <p:cBhvr>
                                        <p:cTn id="50" dur="500"/>
                                        <p:tgtEl>
                                          <p:spTgt spid="6">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4" presetClass="entr" presetSubtype="16"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animEffect transition="in" filter="box(in)">
                                      <p:cBhvr>
                                        <p:cTn id="55" dur="500"/>
                                        <p:tgtEl>
                                          <p:spTgt spid="11"/>
                                        </p:tgtEl>
                                      </p:cBhvr>
                                    </p:animEffect>
                                  </p:childTnLst>
                                </p:cTn>
                              </p:par>
                            </p:childTnLst>
                          </p:cTn>
                        </p:par>
                      </p:childTnLst>
                    </p:cTn>
                  </p:par>
                  <p:par>
                    <p:cTn id="56" fill="hold">
                      <p:stCondLst>
                        <p:cond delay="indefinite"/>
                      </p:stCondLst>
                      <p:childTnLst>
                        <p:par>
                          <p:cTn id="57" fill="hold">
                            <p:stCondLst>
                              <p:cond delay="0"/>
                            </p:stCondLst>
                            <p:childTnLst>
                              <p:par>
                                <p:cTn id="58" presetID="4" presetClass="entr" presetSubtype="16" fill="hold" nodeType="clickEffect">
                                  <p:stCondLst>
                                    <p:cond delay="0"/>
                                  </p:stCondLst>
                                  <p:childTnLst>
                                    <p:set>
                                      <p:cBhvr>
                                        <p:cTn id="59" dur="1" fill="hold">
                                          <p:stCondLst>
                                            <p:cond delay="0"/>
                                          </p:stCondLst>
                                        </p:cTn>
                                        <p:tgtEl>
                                          <p:spTgt spid="6">
                                            <p:txEl>
                                              <p:pRg st="4" end="4"/>
                                            </p:txEl>
                                          </p:spTgt>
                                        </p:tgtEl>
                                        <p:attrNameLst>
                                          <p:attrName>style.visibility</p:attrName>
                                        </p:attrNameLst>
                                      </p:cBhvr>
                                      <p:to>
                                        <p:strVal val="visible"/>
                                      </p:to>
                                    </p:set>
                                    <p:animEffect transition="in" filter="box(in)">
                                      <p:cBhvr>
                                        <p:cTn id="60"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11590</TotalTime>
  <Words>1668</Words>
  <Application>Microsoft Office PowerPoint</Application>
  <PresentationFormat>On-screen Show (4:3)</PresentationFormat>
  <Paragraphs>184</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Apex</vt:lpstr>
      <vt:lpstr>Ward Conference Gospel Doctrine Lesson</vt:lpstr>
      <vt:lpstr>What are the things that a faithful Latter Day Saint should have/accomplish/be working on/be obeying? </vt:lpstr>
      <vt:lpstr>What are the five basic laws of the Church?</vt:lpstr>
      <vt:lpstr>A House of God</vt:lpstr>
      <vt:lpstr>Weak footings lead to buildings that are heading towards disaster</vt:lpstr>
      <vt:lpstr>Firm Footings allow buildings to reach unbievable heights</vt:lpstr>
      <vt:lpstr>Why is the law of obedience so fundamental, so important?</vt:lpstr>
      <vt:lpstr>How is faith important to keeping the law of obedience?</vt:lpstr>
      <vt:lpstr>How do the principles and activities of the Church map to the Laws</vt:lpstr>
      <vt:lpstr>A House of God</vt:lpstr>
      <vt:lpstr>“When obedience ceases to be an irritant and becomes our quest, in that moment God will endow us with power.”  –President Ezra Taft Benson</vt:lpstr>
      <vt:lpstr>Slide 12</vt:lpstr>
      <vt:lpstr>Slide 13</vt:lpstr>
      <vt:lpstr>Slide 14</vt:lpstr>
      <vt:lpstr> “Obedience – that which God will never take by force – he will accept when freely given, and he will then return to you freedom that you can hardly dream of – the freedom to feel and to know, the freedom to do, and the freedom to be, at least a thousand fold more than we offer him. Strangely enough, the key to freedom is obedience.”        –President Boyd K. Packer</vt:lpstr>
      <vt:lpstr>“Behold, I say unto you, wickedness never was happiness.”         -Alma 41:10</vt:lpstr>
      <vt:lpstr>How does Lucifer gain power over us when we do not keep our covenants and break the commandments?</vt:lpstr>
      <vt:lpstr>How does obedience to the commandments develop respect in the family and ward?</vt:lpstr>
      <vt:lpstr>What can we do to gain the strength and self discipline to be obedient to a particular principle that we are struggling with? </vt:lpstr>
      <vt:lpstr>How can your environment effect your ability to be obedient?</vt:lpstr>
      <vt:lpstr>Have you ever had the thought: I’ve been obedient all of my life. Why is the Lord allowing this to happen to me?</vt:lpstr>
      <vt:lpstr>Why does God allow challenges to still come into our lives even when we are striving to be obedient?</vt:lpstr>
      <vt:lpstr>Slide 23</vt:lpstr>
      <vt:lpstr>The Master Weaver has the power to weave even our darkest experiences in a beautiful tapestry of love and learning if we will but turn to Him</vt:lpstr>
      <vt:lpstr>If we are saved by grace (which we most definitely are) why does God still require us to strive for obedience? </vt:lpstr>
      <vt:lpstr>Behold, to obey is better than sacrifice  -1 Samuel 15:22</vt:lpstr>
      <vt:lpstr>The proper order is to sacrifice in order to be obedient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Cameron Ford</dc:creator>
  <cp:lastModifiedBy>Cameron Ford</cp:lastModifiedBy>
  <cp:revision>117</cp:revision>
  <dcterms:created xsi:type="dcterms:W3CDTF">2016-01-29T19:09:26Z</dcterms:created>
  <dcterms:modified xsi:type="dcterms:W3CDTF">2016-02-12T18:28:53Z</dcterms:modified>
</cp:coreProperties>
</file>