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5"/>
  </p:notes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8" r:id="rId21"/>
    <p:sldId id="275" r:id="rId22"/>
    <p:sldId id="276"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77" autoAdjust="0"/>
  </p:normalViewPr>
  <p:slideViewPr>
    <p:cSldViewPr>
      <p:cViewPr varScale="1">
        <p:scale>
          <a:sx n="58" d="100"/>
          <a:sy n="58"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97737-1736-4F56-84EE-064E42FD2E33}" type="datetimeFigureOut">
              <a:rPr lang="en-US" smtClean="0"/>
              <a:pPr/>
              <a:t>8/27/2015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732EF7-8096-4E64-B3EA-5C6594D7FA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Russian</a:t>
            </a:r>
            <a:r>
              <a:rPr lang="en-US" baseline="0" dirty="0" smtClean="0"/>
              <a:t> Roulette is a twisted game that insane people play where they put one bullet in a six chamber revolver, spin the chamber, put the gun to their head, and then pull the trigger. They have a 1 in 6 chance that they will blow their brains out.</a:t>
            </a:r>
            <a:endParaRPr lang="en-US" dirty="0"/>
          </a:p>
        </p:txBody>
      </p:sp>
      <p:sp>
        <p:nvSpPr>
          <p:cNvPr id="4" name="Slide Number Placeholder 3"/>
          <p:cNvSpPr>
            <a:spLocks noGrp="1"/>
          </p:cNvSpPr>
          <p:nvPr>
            <p:ph type="sldNum" sz="quarter" idx="10"/>
          </p:nvPr>
        </p:nvSpPr>
        <p:spPr/>
        <p:txBody>
          <a:bodyPr/>
          <a:lstStyle/>
          <a:p>
            <a:fld id="{77732EF7-8096-4E64-B3EA-5C6594D7FA5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the sacred gift of human sexuality in any other way than in</a:t>
            </a:r>
            <a:r>
              <a:rPr lang="en-US" baseline="0" dirty="0" smtClean="0"/>
              <a:t> bonding a husband and wife together, and/or creating a new life within those bonds of marriage will damage the tool until it will no longer functions as a tool to bring husbands and wives together emotionally and spiritually. Instead, it will be purely carnal, self centered, self gratifying –in other words– devilish. Like anything, a tool can be mended, and in this case it can be fully mended by Christ’s atonement. But the more severe the damage, the longer it will take to repair.  In severe cases like adultery or multiple partners, although the person may become worthy to participate in Church ordinances within a years time after sincere repentance, it may take years and years and years to heal the psychological damage and wrong thinking that has been created.</a:t>
            </a:r>
            <a:endParaRPr lang="en-US" dirty="0"/>
          </a:p>
        </p:txBody>
      </p:sp>
      <p:sp>
        <p:nvSpPr>
          <p:cNvPr id="4" name="Slide Number Placeholder 3"/>
          <p:cNvSpPr>
            <a:spLocks noGrp="1"/>
          </p:cNvSpPr>
          <p:nvPr>
            <p:ph type="sldNum" sz="quarter" idx="10"/>
          </p:nvPr>
        </p:nvSpPr>
        <p:spPr/>
        <p:txBody>
          <a:bodyPr/>
          <a:lstStyle/>
          <a:p>
            <a:fld id="{77732EF7-8096-4E64-B3EA-5C6594D7FA5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732EF7-8096-4E64-B3EA-5C6594D7FA58}"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answers to these questions are given in the following slides, but the basic answer is that our happiness in marriage depends on how well we honor the law of chastity.</a:t>
            </a:r>
            <a:endParaRPr lang="en-US" dirty="0"/>
          </a:p>
        </p:txBody>
      </p:sp>
      <p:sp>
        <p:nvSpPr>
          <p:cNvPr id="4" name="Slide Number Placeholder 3"/>
          <p:cNvSpPr>
            <a:spLocks noGrp="1"/>
          </p:cNvSpPr>
          <p:nvPr>
            <p:ph type="sldNum" sz="quarter" idx="10"/>
          </p:nvPr>
        </p:nvSpPr>
        <p:spPr/>
        <p:txBody>
          <a:bodyPr/>
          <a:lstStyle/>
          <a:p>
            <a:fld id="{77732EF7-8096-4E64-B3EA-5C6594D7FA5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32EF7-8096-4E64-B3EA-5C6594D7FA5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A558325-424D-47FF-879E-3A51A30D315A}" type="datetimeFigureOut">
              <a:rPr lang="en-US" smtClean="0"/>
              <a:pPr/>
              <a:t>8/27/2015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96EA994-1D53-4A4C-BF9E-AFB1C3948B7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558325-424D-47FF-879E-3A51A30D315A}" type="datetimeFigureOut">
              <a:rPr lang="en-US" smtClean="0"/>
              <a:pPr/>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EA994-1D53-4A4C-BF9E-AFB1C3948B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558325-424D-47FF-879E-3A51A30D315A}" type="datetimeFigureOut">
              <a:rPr lang="en-US" smtClean="0"/>
              <a:pPr/>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EA994-1D53-4A4C-BF9E-AFB1C3948B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A558325-424D-47FF-879E-3A51A30D315A}" type="datetimeFigureOut">
              <a:rPr lang="en-US" smtClean="0"/>
              <a:pPr/>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EA994-1D53-4A4C-BF9E-AFB1C3948B7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558325-424D-47FF-879E-3A51A30D315A}" type="datetimeFigureOut">
              <a:rPr lang="en-US" smtClean="0"/>
              <a:pPr/>
              <a:t>8/27/2015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96EA994-1D53-4A4C-BF9E-AFB1C3948B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A558325-424D-47FF-879E-3A51A30D315A}" type="datetimeFigureOut">
              <a:rPr lang="en-US" smtClean="0"/>
              <a:pPr/>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EA994-1D53-4A4C-BF9E-AFB1C3948B7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A558325-424D-47FF-879E-3A51A30D315A}" type="datetimeFigureOut">
              <a:rPr lang="en-US" smtClean="0"/>
              <a:pPr/>
              <a:t>8/27/2015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6EA994-1D53-4A4C-BF9E-AFB1C3948B7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558325-424D-47FF-879E-3A51A30D315A}" type="datetimeFigureOut">
              <a:rPr lang="en-US" smtClean="0"/>
              <a:pPr/>
              <a:t>8/27/2015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6EA994-1D53-4A4C-BF9E-AFB1C3948B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58325-424D-47FF-879E-3A51A30D315A}" type="datetimeFigureOut">
              <a:rPr lang="en-US" smtClean="0"/>
              <a:pPr/>
              <a:t>8/27/2015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6EA994-1D53-4A4C-BF9E-AFB1C3948B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558325-424D-47FF-879E-3A51A30D315A}" type="datetimeFigureOut">
              <a:rPr lang="en-US" smtClean="0"/>
              <a:pPr/>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EA994-1D53-4A4C-BF9E-AFB1C3948B7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558325-424D-47FF-879E-3A51A30D315A}" type="datetimeFigureOut">
              <a:rPr lang="en-US" smtClean="0"/>
              <a:pPr/>
              <a:t>8/27/2015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96EA994-1D53-4A4C-BF9E-AFB1C3948B7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A558325-424D-47FF-879E-3A51A30D315A}" type="datetimeFigureOut">
              <a:rPr lang="en-US" smtClean="0"/>
              <a:pPr/>
              <a:t>8/27/2015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96EA994-1D53-4A4C-BF9E-AFB1C3948B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352800"/>
            <a:ext cx="6934200" cy="2362200"/>
          </a:xfrm>
        </p:spPr>
        <p:txBody>
          <a:bodyPr>
            <a:normAutofit/>
          </a:bodyPr>
          <a:lstStyle/>
          <a:p>
            <a:pPr algn="ctr"/>
            <a:r>
              <a:rPr lang="en-US" sz="2400" i="1" dirty="0" smtClean="0"/>
              <a:t>Some say the world will end in fire,</a:t>
            </a:r>
          </a:p>
          <a:p>
            <a:pPr algn="ctr"/>
            <a:r>
              <a:rPr lang="en-US" sz="2400" i="1" dirty="0" smtClean="0"/>
              <a:t>Some say in ice.</a:t>
            </a:r>
          </a:p>
          <a:p>
            <a:pPr algn="ctr"/>
            <a:r>
              <a:rPr lang="en-US" sz="2400" i="1" dirty="0" smtClean="0"/>
              <a:t>From what I’ve tasted of desire</a:t>
            </a:r>
          </a:p>
          <a:p>
            <a:pPr algn="ctr"/>
            <a:r>
              <a:rPr lang="en-US" sz="2400" i="1" dirty="0" smtClean="0"/>
              <a:t>I hold with those who favor fire.</a:t>
            </a:r>
          </a:p>
          <a:p>
            <a:pPr algn="ctr"/>
            <a:r>
              <a:rPr lang="en-US" i="1" dirty="0" smtClean="0"/>
              <a:t>	</a:t>
            </a:r>
            <a:r>
              <a:rPr lang="en-US" sz="2000" i="1" dirty="0" smtClean="0"/>
              <a:t>-Robert Frost</a:t>
            </a:r>
          </a:p>
          <a:p>
            <a:endParaRPr lang="en-US" dirty="0"/>
          </a:p>
        </p:txBody>
      </p:sp>
      <p:sp>
        <p:nvSpPr>
          <p:cNvPr id="2" name="Title 1"/>
          <p:cNvSpPr>
            <a:spLocks noGrp="1"/>
          </p:cNvSpPr>
          <p:nvPr>
            <p:ph type="ctrTitle"/>
          </p:nvPr>
        </p:nvSpPr>
        <p:spPr>
          <a:xfrm>
            <a:off x="609600" y="1295400"/>
            <a:ext cx="7851648" cy="1828800"/>
          </a:xfrm>
        </p:spPr>
        <p:txBody>
          <a:bodyPr>
            <a:normAutofit/>
          </a:bodyPr>
          <a:lstStyle/>
          <a:p>
            <a:pPr algn="ctr"/>
            <a:r>
              <a:rPr lang="en-US" b="1" dirty="0" smtClean="0"/>
              <a:t>Chastity: </a:t>
            </a:r>
            <a:r>
              <a:rPr lang="en-US" dirty="0" smtClean="0"/>
              <a:t/>
            </a:r>
            <a:br>
              <a:rPr lang="en-US" dirty="0" smtClean="0"/>
            </a:br>
            <a:r>
              <a:rPr lang="en-US" b="1" dirty="0" smtClean="0"/>
              <a:t>Of Souls, Symbols, and Sacraments</a:t>
            </a:r>
            <a:endParaRPr lang="en-US" dirty="0"/>
          </a:p>
        </p:txBody>
      </p:sp>
      <p:sp>
        <p:nvSpPr>
          <p:cNvPr id="4" name="Subtitle 2"/>
          <p:cNvSpPr txBox="1">
            <a:spLocks/>
          </p:cNvSpPr>
          <p:nvPr/>
        </p:nvSpPr>
        <p:spPr>
          <a:xfrm>
            <a:off x="1828800" y="6096000"/>
            <a:ext cx="5715000" cy="609600"/>
          </a:xfrm>
          <a:prstGeom prst="rect">
            <a:avLst/>
          </a:prstGeom>
        </p:spPr>
        <p:txBody>
          <a:bodyPr>
            <a:normAutofit fontScale="92500" lnSpcReduction="20000"/>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b="0" i="0" u="none" strike="noStrike" kern="1200" cap="none" spc="0" normalizeH="0" baseline="0" noProof="0" dirty="0" smtClean="0">
                <a:ln>
                  <a:noFill/>
                </a:ln>
                <a:solidFill>
                  <a:schemeClr val="tx2"/>
                </a:solidFill>
                <a:effectLst/>
                <a:uLnTx/>
                <a:uFillTx/>
                <a:latin typeface="+mn-lt"/>
                <a:ea typeface="+mn-ea"/>
                <a:cs typeface="+mn-cs"/>
              </a:rPr>
              <a:t>Based</a:t>
            </a:r>
            <a:r>
              <a:rPr kumimoji="0" lang="en-US" b="0" i="0" u="none" strike="noStrike" kern="1200" cap="none" spc="0" normalizeH="0" noProof="0" dirty="0" smtClean="0">
                <a:ln>
                  <a:noFill/>
                </a:ln>
                <a:solidFill>
                  <a:schemeClr val="tx2"/>
                </a:solidFill>
                <a:effectLst/>
                <a:uLnTx/>
                <a:uFillTx/>
                <a:latin typeface="+mn-lt"/>
                <a:ea typeface="+mn-ea"/>
                <a:cs typeface="+mn-cs"/>
              </a:rPr>
              <a:t> on a 1988 BYU Devotional by Jeffery R. Holland, </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b="0" i="0" u="none" strike="noStrike" kern="1200" cap="none" spc="0" normalizeH="0" noProof="0" dirty="0" smtClean="0">
                <a:ln>
                  <a:noFill/>
                </a:ln>
                <a:solidFill>
                  <a:schemeClr val="tx2"/>
                </a:solidFill>
                <a:effectLst/>
                <a:uLnTx/>
                <a:uFillTx/>
                <a:latin typeface="+mn-lt"/>
                <a:ea typeface="+mn-ea"/>
                <a:cs typeface="+mn-cs"/>
              </a:rPr>
              <a:t>then president of  BYU (additions/modifications in red)</a:t>
            </a:r>
            <a:endParaRPr kumimoji="0" lang="en-US" b="0" i="0" u="none" strike="noStrike" kern="1200" cap="none" spc="0" normalizeH="0" baseline="0" noProof="0" dirty="0">
              <a:ln>
                <a:noFill/>
              </a:ln>
              <a:solidFill>
                <a:schemeClr val="tx2"/>
              </a:solidFill>
              <a:effectLst/>
              <a:uLnTx/>
              <a:uFillTx/>
              <a:latin typeface="+mn-lt"/>
              <a:ea typeface="+mn-ea"/>
              <a:cs typeface="+mn-cs"/>
            </a:endParaRPr>
          </a:p>
        </p:txBody>
      </p:sp>
      <p:sp>
        <p:nvSpPr>
          <p:cNvPr id="6" name="Subtitle 2"/>
          <p:cNvSpPr txBox="1">
            <a:spLocks/>
          </p:cNvSpPr>
          <p:nvPr/>
        </p:nvSpPr>
        <p:spPr>
          <a:xfrm>
            <a:off x="1752600" y="381000"/>
            <a:ext cx="5715000" cy="609600"/>
          </a:xfrm>
          <a:prstGeom prst="rect">
            <a:avLst/>
          </a:prstGeom>
        </p:spPr>
        <p:txBody>
          <a:bodyPr>
            <a:normAutofit/>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Bishop’s Youth Fireside</a:t>
            </a: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143000"/>
          </a:xfrm>
        </p:spPr>
        <p:txBody>
          <a:bodyPr/>
          <a:lstStyle/>
          <a:p>
            <a:pPr algn="ctr"/>
            <a:r>
              <a:rPr lang="en-US" dirty="0" smtClean="0"/>
              <a:t>Moral Schizophrenia</a:t>
            </a:r>
            <a:endParaRPr lang="en-US" dirty="0"/>
          </a:p>
        </p:txBody>
      </p:sp>
      <p:sp>
        <p:nvSpPr>
          <p:cNvPr id="3" name="Content Placeholder 2"/>
          <p:cNvSpPr>
            <a:spLocks noGrp="1"/>
          </p:cNvSpPr>
          <p:nvPr>
            <p:ph sz="quarter" idx="1"/>
          </p:nvPr>
        </p:nvSpPr>
        <p:spPr>
          <a:xfrm>
            <a:off x="685800" y="3124200"/>
            <a:ext cx="7772400" cy="3352800"/>
          </a:xfrm>
        </p:spPr>
        <p:txBody>
          <a:bodyPr>
            <a:normAutofit/>
          </a:bodyPr>
          <a:lstStyle/>
          <a:p>
            <a:pPr algn="ctr">
              <a:buNone/>
            </a:pPr>
            <a:r>
              <a:rPr lang="en-US" dirty="0" smtClean="0"/>
              <a:t>    “Can you see then the moral schizophrenia that comes from pretending we are one, sharing the physical symbols and physical intimacy of our union, but then fleeing, retreating,  </a:t>
            </a:r>
            <a:r>
              <a:rPr lang="en-US" dirty="0" smtClean="0">
                <a:solidFill>
                  <a:schemeClr val="accent1"/>
                </a:solidFill>
              </a:rPr>
              <a:t>[cutting off]</a:t>
            </a:r>
            <a:r>
              <a:rPr lang="en-US" dirty="0" smtClean="0"/>
              <a:t> all such other aspects--and symbols--of what was meant to be a total obligation, only to unite again </a:t>
            </a:r>
            <a:r>
              <a:rPr lang="en-US" dirty="0" smtClean="0">
                <a:solidFill>
                  <a:schemeClr val="accent1"/>
                </a:solidFill>
              </a:rPr>
              <a:t>[shamefully]</a:t>
            </a:r>
            <a:r>
              <a:rPr lang="en-US" dirty="0" smtClean="0"/>
              <a:t> some other night or, worse yet, </a:t>
            </a:r>
            <a:r>
              <a:rPr lang="en-US" dirty="0" smtClean="0">
                <a:solidFill>
                  <a:schemeClr val="accent1"/>
                </a:solidFill>
              </a:rPr>
              <a:t>[shamefully] </a:t>
            </a:r>
            <a:r>
              <a:rPr lang="en-US" dirty="0" smtClean="0"/>
              <a:t>unite with some other partner who is no more bound to us, no more one with us than the last was…?”</a:t>
            </a:r>
            <a:endParaRPr lang="en-US" dirty="0"/>
          </a:p>
        </p:txBody>
      </p:sp>
      <p:sp>
        <p:nvSpPr>
          <p:cNvPr id="4" name="Content Placeholder 2"/>
          <p:cNvSpPr txBox="1">
            <a:spLocks/>
          </p:cNvSpPr>
          <p:nvPr/>
        </p:nvSpPr>
        <p:spPr>
          <a:xfrm>
            <a:off x="609600" y="1066800"/>
            <a:ext cx="8001000" cy="1905000"/>
          </a:xfrm>
          <a:prstGeom prst="rect">
            <a:avLst/>
          </a:prstGeom>
        </p:spPr>
        <p:txBody>
          <a:bodyPr vert="horz">
            <a:normAutofit/>
          </a:bodyPr>
          <a:lstStyle/>
          <a:p>
            <a:pPr marL="274320"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en-US" sz="2600" b="1" noProof="0" dirty="0" smtClean="0">
                <a:solidFill>
                  <a:schemeClr val="accent1"/>
                </a:solidFill>
              </a:rPr>
              <a:t>Schizophrenia</a:t>
            </a:r>
            <a:r>
              <a:rPr lang="en-US" sz="2600" noProof="0" dirty="0" smtClean="0">
                <a:solidFill>
                  <a:schemeClr val="accent1"/>
                </a:solidFill>
              </a:rPr>
              <a:t>: a mental disorder where the person has a hard time distinguishing fantasy from reality. In this context, moral schizophrenia could be thought of as the loss of ability to distinguish good from evil, or of distinguishing love from lust.</a:t>
            </a:r>
            <a:endParaRPr kumimoji="0" lang="en-US" sz="26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868362"/>
          </a:xfrm>
        </p:spPr>
        <p:txBody>
          <a:bodyPr>
            <a:normAutofit/>
          </a:bodyPr>
          <a:lstStyle/>
          <a:p>
            <a:pPr algn="ctr"/>
            <a:r>
              <a:rPr lang="en-US" dirty="0" smtClean="0"/>
              <a:t>Russian Roulette</a:t>
            </a:r>
            <a:endParaRPr lang="en-US" dirty="0"/>
          </a:p>
        </p:txBody>
      </p:sp>
      <p:sp>
        <p:nvSpPr>
          <p:cNvPr id="3" name="Content Placeholder 2"/>
          <p:cNvSpPr>
            <a:spLocks noGrp="1"/>
          </p:cNvSpPr>
          <p:nvPr>
            <p:ph sz="quarter" idx="1"/>
          </p:nvPr>
        </p:nvSpPr>
        <p:spPr>
          <a:xfrm>
            <a:off x="609600" y="1600200"/>
            <a:ext cx="7772400" cy="4572000"/>
          </a:xfrm>
        </p:spPr>
        <p:txBody>
          <a:bodyPr>
            <a:normAutofit fontScale="92500" lnSpcReduction="10000"/>
          </a:bodyPr>
          <a:lstStyle/>
          <a:p>
            <a:pPr algn="ctr">
              <a:buNone/>
            </a:pPr>
            <a:r>
              <a:rPr lang="en-US" dirty="0" smtClean="0"/>
              <a:t>   “ You must wait--you must wait until you can give everything, and you cannot give everything until you are at least legally and, for Latter-day Saint purposes, eternally pronounced as one. …to give only part of that which cannot be followed with the gift of your whole heart and your whole life and your whole self is its own form of emotional Russian roulette.” </a:t>
            </a:r>
          </a:p>
          <a:p>
            <a:pPr algn="ctr">
              <a:buNone/>
            </a:pPr>
            <a:endParaRPr lang="en-US" dirty="0" smtClean="0"/>
          </a:p>
          <a:p>
            <a:pPr algn="ctr">
              <a:buNone/>
            </a:pPr>
            <a:r>
              <a:rPr lang="en-US" dirty="0" smtClean="0"/>
              <a:t>    “If you persist in sharing part without the whole, </a:t>
            </a:r>
            <a:r>
              <a:rPr lang="en-US" b="1" dirty="0" smtClean="0"/>
              <a:t>in pursuing satisfaction devoid of symbolism</a:t>
            </a:r>
            <a:r>
              <a:rPr lang="en-US" dirty="0" smtClean="0"/>
              <a:t>, in giving parts and pieces, you run the terrible risk of such spiritual, </a:t>
            </a:r>
            <a:r>
              <a:rPr lang="en-US" dirty="0" smtClean="0">
                <a:solidFill>
                  <a:schemeClr val="accent1"/>
                </a:solidFill>
              </a:rPr>
              <a:t>[psychological]</a:t>
            </a:r>
            <a:r>
              <a:rPr lang="en-US" dirty="0" smtClean="0"/>
              <a:t> damage that you may </a:t>
            </a:r>
            <a:r>
              <a:rPr lang="en-US" dirty="0" smtClean="0">
                <a:solidFill>
                  <a:schemeClr val="accent1"/>
                </a:solidFill>
              </a:rPr>
              <a:t>[weaken or damage]</a:t>
            </a:r>
            <a:r>
              <a:rPr lang="en-US" dirty="0" smtClean="0"/>
              <a:t> both your physical intimacy and your wholehearted devotion to a truer, later love.”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68362"/>
          </a:xfrm>
        </p:spPr>
        <p:txBody>
          <a:bodyPr/>
          <a:lstStyle/>
          <a:p>
            <a:pPr algn="ctr"/>
            <a:r>
              <a:rPr lang="en-US" dirty="0" smtClean="0"/>
              <a:t>You May Discover to your Horror</a:t>
            </a:r>
            <a:endParaRPr lang="en-US" dirty="0"/>
          </a:p>
        </p:txBody>
      </p:sp>
      <p:sp>
        <p:nvSpPr>
          <p:cNvPr id="3" name="Content Placeholder 2"/>
          <p:cNvSpPr>
            <a:spLocks noGrp="1"/>
          </p:cNvSpPr>
          <p:nvPr>
            <p:ph sz="quarter" idx="1"/>
          </p:nvPr>
        </p:nvSpPr>
        <p:spPr>
          <a:xfrm>
            <a:off x="609600" y="2057400"/>
            <a:ext cx="7772400" cy="2667000"/>
          </a:xfrm>
        </p:spPr>
        <p:txBody>
          <a:bodyPr/>
          <a:lstStyle/>
          <a:p>
            <a:pPr algn="ctr">
              <a:buNone/>
            </a:pPr>
            <a:r>
              <a:rPr lang="en-US" dirty="0" smtClean="0"/>
              <a:t>     “</a:t>
            </a:r>
            <a:r>
              <a:rPr lang="en-US" sz="3200" dirty="0" smtClean="0"/>
              <a:t>You may come to that moment of real love, of total union, only to discover to your horror that what you should have saved has been spent, and--mark my words--only God's grace can recover that piecemeal dissipation of your virtue.”</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792162"/>
          </a:xfrm>
        </p:spPr>
        <p:txBody>
          <a:bodyPr/>
          <a:lstStyle/>
          <a:p>
            <a:pPr algn="ctr"/>
            <a:r>
              <a:rPr lang="en-US" dirty="0" smtClean="0"/>
              <a:t>Tool Analogy</a:t>
            </a:r>
            <a:endParaRPr lang="en-US" dirty="0"/>
          </a:p>
        </p:txBody>
      </p:sp>
      <p:sp>
        <p:nvSpPr>
          <p:cNvPr id="3" name="Content Placeholder 2"/>
          <p:cNvSpPr>
            <a:spLocks noGrp="1"/>
          </p:cNvSpPr>
          <p:nvPr>
            <p:ph sz="quarter" idx="1"/>
          </p:nvPr>
        </p:nvSpPr>
        <p:spPr>
          <a:xfrm>
            <a:off x="762000" y="914400"/>
            <a:ext cx="7391400" cy="1524000"/>
          </a:xfrm>
        </p:spPr>
        <p:txBody>
          <a:bodyPr>
            <a:normAutofit fontScale="92500" lnSpcReduction="10000"/>
          </a:bodyPr>
          <a:lstStyle/>
          <a:p>
            <a:pPr algn="ctr">
              <a:buNone/>
            </a:pPr>
            <a:r>
              <a:rPr lang="en-US" dirty="0" smtClean="0"/>
              <a:t>   </a:t>
            </a:r>
            <a:r>
              <a:rPr lang="en-US" dirty="0" smtClean="0">
                <a:solidFill>
                  <a:schemeClr val="accent1"/>
                </a:solidFill>
              </a:rPr>
              <a:t>Human intimacy is a sacred tool that God has given to us to help us experience true </a:t>
            </a:r>
            <a:r>
              <a:rPr lang="en-US" dirty="0" smtClean="0">
                <a:solidFill>
                  <a:schemeClr val="accent1"/>
                </a:solidFill>
              </a:rPr>
              <a:t>joy in marriage. </a:t>
            </a:r>
            <a:r>
              <a:rPr lang="en-US" dirty="0" smtClean="0">
                <a:solidFill>
                  <a:schemeClr val="accent1"/>
                </a:solidFill>
              </a:rPr>
              <a:t>But any tool, if used in the wrong way, can be damaged to the point that it no longer functions in the way </a:t>
            </a:r>
            <a:r>
              <a:rPr lang="en-US" dirty="0" smtClean="0">
                <a:solidFill>
                  <a:schemeClr val="accent1"/>
                </a:solidFill>
              </a:rPr>
              <a:t>intended(see notes at bottom).</a:t>
            </a:r>
            <a:endParaRPr lang="en-US" dirty="0" smtClean="0">
              <a:solidFill>
                <a:schemeClr val="accent1"/>
              </a:solidFill>
            </a:endParaRPr>
          </a:p>
          <a:p>
            <a:pPr algn="ctr">
              <a:buNone/>
            </a:pPr>
            <a:endParaRPr lang="en-US" dirty="0" smtClean="0"/>
          </a:p>
        </p:txBody>
      </p:sp>
      <p:pic>
        <p:nvPicPr>
          <p:cNvPr id="4" name="Picture 3" descr="IMG_0089.JPG"/>
          <p:cNvPicPr>
            <a:picLocks noChangeAspect="1"/>
          </p:cNvPicPr>
          <p:nvPr/>
        </p:nvPicPr>
        <p:blipFill>
          <a:blip r:embed="rId3" cstate="print"/>
          <a:stretch>
            <a:fillRect/>
          </a:stretch>
        </p:blipFill>
        <p:spPr>
          <a:xfrm rot="5400000">
            <a:off x="-366184" y="3223683"/>
            <a:ext cx="3843868" cy="2882901"/>
          </a:xfrm>
          <a:prstGeom prst="rect">
            <a:avLst/>
          </a:prstGeom>
        </p:spPr>
      </p:pic>
      <p:pic>
        <p:nvPicPr>
          <p:cNvPr id="7" name="Picture 6" descr="IMG_0090.JPG"/>
          <p:cNvPicPr>
            <a:picLocks noChangeAspect="1"/>
          </p:cNvPicPr>
          <p:nvPr/>
        </p:nvPicPr>
        <p:blipFill>
          <a:blip r:embed="rId4" cstate="print"/>
          <a:stretch>
            <a:fillRect/>
          </a:stretch>
        </p:blipFill>
        <p:spPr>
          <a:xfrm rot="5400000">
            <a:off x="5619391" y="3219809"/>
            <a:ext cx="3886200" cy="2932981"/>
          </a:xfrm>
          <a:prstGeom prst="rect">
            <a:avLst/>
          </a:prstGeom>
        </p:spPr>
      </p:pic>
      <p:pic>
        <p:nvPicPr>
          <p:cNvPr id="8" name="Picture 7" descr="IMG_0091.JPG"/>
          <p:cNvPicPr>
            <a:picLocks noChangeAspect="1"/>
          </p:cNvPicPr>
          <p:nvPr/>
        </p:nvPicPr>
        <p:blipFill>
          <a:blip r:embed="rId5" cstate="print"/>
          <a:stretch>
            <a:fillRect/>
          </a:stretch>
        </p:blipFill>
        <p:spPr>
          <a:xfrm rot="5400000">
            <a:off x="2647950" y="3219450"/>
            <a:ext cx="3810000" cy="2857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dirty="0" smtClean="0"/>
              <a:t>Don’t be deceived</a:t>
            </a:r>
            <a:endParaRPr lang="en-US" dirty="0"/>
          </a:p>
        </p:txBody>
      </p:sp>
      <p:sp>
        <p:nvSpPr>
          <p:cNvPr id="3" name="Content Placeholder 2"/>
          <p:cNvSpPr>
            <a:spLocks noGrp="1"/>
          </p:cNvSpPr>
          <p:nvPr>
            <p:ph sz="quarter" idx="1"/>
          </p:nvPr>
        </p:nvSpPr>
        <p:spPr>
          <a:xfrm>
            <a:off x="609600" y="1752600"/>
            <a:ext cx="7772400" cy="4572000"/>
          </a:xfrm>
        </p:spPr>
        <p:txBody>
          <a:bodyPr/>
          <a:lstStyle/>
          <a:p>
            <a:pPr algn="ctr">
              <a:buNone/>
            </a:pPr>
            <a:r>
              <a:rPr lang="en-US" dirty="0" smtClean="0"/>
              <a:t>    “</a:t>
            </a:r>
            <a:r>
              <a:rPr lang="en-US" sz="3200" dirty="0" smtClean="0"/>
              <a:t>Don't be deceived and don't be destroyed. Unless such fire is controlled, your clothes and your future will be burned. And your world, short of painful and perfect repentance, will go up in flames.” </a:t>
            </a:r>
          </a:p>
          <a:p>
            <a:pPr algn="ctr">
              <a:buNone/>
            </a:pPr>
            <a:endParaRPr lang="en-US" sz="3200" dirty="0" smtClean="0"/>
          </a:p>
          <a:p>
            <a:pPr algn="ctr">
              <a:buNone/>
            </a:pPr>
            <a:r>
              <a:rPr lang="en-US" sz="3200" dirty="0" smtClean="0"/>
              <a:t>“I give that to you on good word—</a:t>
            </a:r>
          </a:p>
          <a:p>
            <a:pPr algn="ctr">
              <a:buNone/>
            </a:pPr>
            <a:r>
              <a:rPr lang="en-US" sz="3200" dirty="0" smtClean="0"/>
              <a:t>I give it to you on God's word.”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ox(in)">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68362"/>
          </a:xfrm>
        </p:spPr>
        <p:txBody>
          <a:bodyPr>
            <a:normAutofit/>
          </a:bodyPr>
          <a:lstStyle/>
          <a:p>
            <a:pPr algn="ctr"/>
            <a:r>
              <a:rPr lang="en-US" dirty="0" smtClean="0"/>
              <a:t>Of Sacraments</a:t>
            </a:r>
            <a:endParaRPr lang="en-US" dirty="0"/>
          </a:p>
        </p:txBody>
      </p:sp>
      <p:sp>
        <p:nvSpPr>
          <p:cNvPr id="3" name="Content Placeholder 2"/>
          <p:cNvSpPr>
            <a:spLocks noGrp="1"/>
          </p:cNvSpPr>
          <p:nvPr>
            <p:ph sz="quarter" idx="1"/>
          </p:nvPr>
        </p:nvSpPr>
        <p:spPr>
          <a:xfrm>
            <a:off x="609600" y="1066800"/>
            <a:ext cx="7772400" cy="5486400"/>
          </a:xfrm>
        </p:spPr>
        <p:txBody>
          <a:bodyPr>
            <a:normAutofit fontScale="92500" lnSpcReduction="10000"/>
          </a:bodyPr>
          <a:lstStyle/>
          <a:p>
            <a:pPr algn="ctr">
              <a:buNone/>
            </a:pPr>
            <a:r>
              <a:rPr lang="en-US" dirty="0" smtClean="0"/>
              <a:t>     “…a sacrament could be any one of a number of gestures or acts or ordinances that unite us with God and his limitless powers. We are imperfect and mortal; he is perfect and immortal. But from time to time--indeed, as often as is possible and appropriate--we find ways and go to places and create circumstances where we can unite symbolically with him, and in so doing gain access to his power. Those special moments of union with God are sacramental moments--such as kneeling at a marriage altar, or blessing a newborn baby, or partaking of the emblems of the Lord's supper.”</a:t>
            </a:r>
          </a:p>
          <a:p>
            <a:pPr algn="ctr">
              <a:buNone/>
            </a:pPr>
            <a:endParaRPr lang="en-US" dirty="0" smtClean="0"/>
          </a:p>
          <a:p>
            <a:pPr algn="ctr">
              <a:buNone/>
            </a:pPr>
            <a:r>
              <a:rPr lang="en-US" dirty="0" smtClean="0"/>
              <a:t>     “These are moments when we quite literally unite our will with God's will, our spirit with his spirit, where communion through the veil becomes very real. At such moments we not only acknowledge his divinity, but we quite literally take something of that divinity to ourselves. Such are the holy sacraments.”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20762"/>
          </a:xfrm>
        </p:spPr>
        <p:txBody>
          <a:bodyPr>
            <a:normAutofit/>
          </a:bodyPr>
          <a:lstStyle/>
          <a:p>
            <a:pPr algn="ctr"/>
            <a:r>
              <a:rPr lang="en-US" dirty="0" smtClean="0"/>
              <a:t>Sexual Union: a Very Real Sacrament</a:t>
            </a:r>
            <a:endParaRPr lang="en-US" dirty="0"/>
          </a:p>
        </p:txBody>
      </p:sp>
      <p:sp>
        <p:nvSpPr>
          <p:cNvPr id="3" name="Content Placeholder 2"/>
          <p:cNvSpPr>
            <a:spLocks noGrp="1"/>
          </p:cNvSpPr>
          <p:nvPr>
            <p:ph sz="quarter" idx="1"/>
          </p:nvPr>
        </p:nvSpPr>
        <p:spPr>
          <a:xfrm>
            <a:off x="533400" y="2362200"/>
            <a:ext cx="7772400" cy="2667000"/>
          </a:xfrm>
        </p:spPr>
        <p:txBody>
          <a:bodyPr/>
          <a:lstStyle/>
          <a:p>
            <a:pPr algn="ctr">
              <a:buNone/>
            </a:pPr>
            <a:r>
              <a:rPr lang="en-US" dirty="0" smtClean="0"/>
              <a:t>   “</a:t>
            </a:r>
            <a:r>
              <a:rPr lang="en-US" sz="3200" dirty="0" smtClean="0"/>
              <a:t>…sexual union is also, in its own profound way, a very real sacrament of the highest order, a union not only of a man and a woman but very much the union of that man and woman with God.”</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dirty="0" smtClean="0"/>
              <a:t>Earth Shattering Power</a:t>
            </a:r>
            <a:endParaRPr lang="en-US" dirty="0"/>
          </a:p>
        </p:txBody>
      </p:sp>
      <p:sp>
        <p:nvSpPr>
          <p:cNvPr id="3" name="Content Placeholder 2"/>
          <p:cNvSpPr>
            <a:spLocks noGrp="1"/>
          </p:cNvSpPr>
          <p:nvPr>
            <p:ph sz="quarter" idx="1"/>
          </p:nvPr>
        </p:nvSpPr>
        <p:spPr>
          <a:xfrm>
            <a:off x="533400" y="1524000"/>
            <a:ext cx="7772400" cy="4953000"/>
          </a:xfrm>
        </p:spPr>
        <p:txBody>
          <a:bodyPr>
            <a:normAutofit fontScale="92500" lnSpcReduction="20000"/>
          </a:bodyPr>
          <a:lstStyle/>
          <a:p>
            <a:pPr algn="ctr">
              <a:buNone/>
            </a:pPr>
            <a:r>
              <a:rPr lang="en-US" dirty="0" smtClean="0"/>
              <a:t>    “I know of nothing so earth-shatteringly powerful and yet so universally and </a:t>
            </a:r>
            <a:r>
              <a:rPr lang="en-US" dirty="0" smtClean="0">
                <a:solidFill>
                  <a:schemeClr val="accent1"/>
                </a:solidFill>
              </a:rPr>
              <a:t>[freely] </a:t>
            </a:r>
            <a:r>
              <a:rPr lang="en-US" dirty="0" smtClean="0"/>
              <a:t>given to us as the God-given power available in every one of us from our early teen years on to create a human body, that wonder of all wonders, a genetically and spiritually unique being never seen before in the history of the world and never to be duplicated again in all the ages of eternity--a child, your child-- with eyes and ears and fingers and toes and a future of unspeakable grandeur.”</a:t>
            </a:r>
          </a:p>
          <a:p>
            <a:pPr>
              <a:buNone/>
            </a:pPr>
            <a:endParaRPr lang="en-US" dirty="0" smtClean="0"/>
          </a:p>
          <a:p>
            <a:pPr algn="ctr">
              <a:buNone/>
            </a:pPr>
            <a:r>
              <a:rPr lang="en-US" dirty="0" smtClean="0"/>
              <a:t>     “I submit to you that no power, priesthood or otherwise, is given by God so universally to so many with virtually no control over its use except </a:t>
            </a:r>
            <a:r>
              <a:rPr lang="en-US" sz="3000" i="1" u="sng" dirty="0" smtClean="0"/>
              <a:t>self-control</a:t>
            </a:r>
            <a:r>
              <a:rPr lang="en-US" dirty="0" smtClean="0"/>
              <a:t>. And I submit to you that </a:t>
            </a:r>
            <a:r>
              <a:rPr lang="en-US" sz="3000" i="1" u="sng" dirty="0" smtClean="0"/>
              <a:t>you will never be more like God at any other time in this life than when you are expressing that particular power</a:t>
            </a:r>
            <a:r>
              <a:rPr lang="en-US" sz="3000" u="sng" dirty="0" smtClean="0"/>
              <a:t>.”</a:t>
            </a:r>
            <a:endParaRPr 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dirty="0" smtClean="0"/>
              <a:t>Father, Mother</a:t>
            </a:r>
            <a:endParaRPr lang="en-US" dirty="0"/>
          </a:p>
        </p:txBody>
      </p:sp>
      <p:sp>
        <p:nvSpPr>
          <p:cNvPr id="3" name="Content Placeholder 2"/>
          <p:cNvSpPr>
            <a:spLocks noGrp="1"/>
          </p:cNvSpPr>
          <p:nvPr>
            <p:ph sz="quarter" idx="1"/>
          </p:nvPr>
        </p:nvSpPr>
        <p:spPr>
          <a:xfrm>
            <a:off x="685800" y="1447800"/>
            <a:ext cx="7772400" cy="5105400"/>
          </a:xfrm>
        </p:spPr>
        <p:txBody>
          <a:bodyPr>
            <a:normAutofit fontScale="85000" lnSpcReduction="20000"/>
          </a:bodyPr>
          <a:lstStyle/>
          <a:p>
            <a:pPr algn="ctr">
              <a:buNone/>
            </a:pPr>
            <a:r>
              <a:rPr lang="en-US" dirty="0" smtClean="0"/>
              <a:t>    “Of all the titles he has chosen for himself, Father is the one he declares, and Creation is his watchword--especially human creation, creation in his image. His glory isn't a mountain, as stunning as mountains are. It isn't in sea or sky or snow or sunrise, as beautiful as they all are. No, his glory--and his grief--is in his children.”</a:t>
            </a:r>
          </a:p>
          <a:p>
            <a:pPr>
              <a:buNone/>
            </a:pPr>
            <a:endParaRPr lang="en-US" dirty="0" smtClean="0"/>
          </a:p>
          <a:p>
            <a:pPr algn="ctr">
              <a:buNone/>
            </a:pPr>
            <a:r>
              <a:rPr lang="en-US" dirty="0" smtClean="0"/>
              <a:t>    “Human life--that is the greatest of God's powers, the most mysterious and magnificent chemistry of it all--and you and I have been given it, but under the most serious and sacred of restrictions. You and I who can make neither mountain nor moonlight, not one raindrop nor a single rose--yet we have this greater gift in an absolutely unlimited way. And the only control placed on us is self-control--self-control born of respect for the divine sacramental power it is.”</a:t>
            </a:r>
          </a:p>
          <a:p>
            <a:pPr>
              <a:buNone/>
            </a:pPr>
            <a:endParaRPr lang="en-US" dirty="0" smtClean="0"/>
          </a:p>
          <a:p>
            <a:pPr algn="ctr">
              <a:buNone/>
            </a:pPr>
            <a:r>
              <a:rPr lang="en-US" dirty="0" smtClean="0"/>
              <a:t>    “</a:t>
            </a:r>
            <a:r>
              <a:rPr lang="en-US" sz="2800" u="sng" dirty="0" smtClean="0"/>
              <a:t>Surely God's trust in us to respect this future-forming gift is awesomely staggering.”</a:t>
            </a:r>
          </a:p>
          <a:p>
            <a:pPr>
              <a:buNone/>
            </a:pP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dirty="0" smtClean="0"/>
              <a:t>Souls. Symbols. Sacraments.</a:t>
            </a:r>
            <a:endParaRPr lang="en-US" dirty="0"/>
          </a:p>
        </p:txBody>
      </p:sp>
      <p:sp>
        <p:nvSpPr>
          <p:cNvPr id="3" name="Content Placeholder 2"/>
          <p:cNvSpPr>
            <a:spLocks noGrp="1"/>
          </p:cNvSpPr>
          <p:nvPr>
            <p:ph sz="quarter" idx="1"/>
          </p:nvPr>
        </p:nvSpPr>
        <p:spPr>
          <a:xfrm>
            <a:off x="609600" y="2209800"/>
            <a:ext cx="7772400" cy="3352800"/>
          </a:xfrm>
        </p:spPr>
        <p:txBody>
          <a:bodyPr>
            <a:normAutofit/>
          </a:bodyPr>
          <a:lstStyle/>
          <a:p>
            <a:pPr algn="ctr">
              <a:buNone/>
            </a:pPr>
            <a:r>
              <a:rPr lang="en-US" dirty="0" smtClean="0"/>
              <a:t>    “Does any of this help you understand why human intimacy is such a serious matter?  Why it is so right and rewarding and stunningly beautiful when it is within marriage and approved of God (not just "good" but "very good," he declared to Adam and Eve), and so blasphemously wrong--like unto murder--when it is outside such a covenant?”</a:t>
            </a:r>
          </a:p>
          <a:p>
            <a:pPr algn="ctr">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Fireside Goals</a:t>
            </a:r>
            <a:endParaRPr lang="en-US" dirty="0"/>
          </a:p>
        </p:txBody>
      </p:sp>
      <p:sp>
        <p:nvSpPr>
          <p:cNvPr id="3" name="Content Placeholder 2"/>
          <p:cNvSpPr>
            <a:spLocks noGrp="1"/>
          </p:cNvSpPr>
          <p:nvPr>
            <p:ph sz="quarter" idx="1"/>
          </p:nvPr>
        </p:nvSpPr>
        <p:spPr>
          <a:xfrm>
            <a:off x="914400" y="1600200"/>
            <a:ext cx="7772400" cy="4572000"/>
          </a:xfrm>
        </p:spPr>
        <p:txBody>
          <a:bodyPr>
            <a:normAutofit/>
          </a:bodyPr>
          <a:lstStyle/>
          <a:p>
            <a:r>
              <a:rPr lang="en-US" sz="3600" dirty="0" smtClean="0">
                <a:solidFill>
                  <a:srgbClr val="FF0000"/>
                </a:solidFill>
              </a:rPr>
              <a:t>Explain why keeping the Law of Chastity is so important to your current and future happiness.</a:t>
            </a:r>
          </a:p>
          <a:p>
            <a:endParaRPr lang="en-US" sz="3600" dirty="0" smtClean="0">
              <a:solidFill>
                <a:srgbClr val="FF0000"/>
              </a:solidFill>
            </a:endParaRPr>
          </a:p>
          <a:p>
            <a:r>
              <a:rPr lang="en-US" sz="3600" dirty="0" smtClean="0">
                <a:solidFill>
                  <a:srgbClr val="FF0000"/>
                </a:solidFill>
              </a:rPr>
              <a:t>Explain that no matter what mistakes have been made, we can always be forgiven and healed through Christ’s infinite atonement.</a:t>
            </a:r>
            <a:endParaRPr lang="en-US" sz="36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Bishop’s Comment Slides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09600"/>
          </a:xfrm>
        </p:spPr>
        <p:txBody>
          <a:bodyPr>
            <a:normAutofit fontScale="90000"/>
          </a:bodyPr>
          <a:lstStyle/>
          <a:p>
            <a:r>
              <a:rPr lang="en-US" dirty="0" smtClean="0"/>
              <a:t> Lucifer’s Loopholes –aka Lucifer’s lies </a:t>
            </a:r>
            <a:endParaRPr lang="en-US" dirty="0"/>
          </a:p>
        </p:txBody>
      </p:sp>
      <p:sp>
        <p:nvSpPr>
          <p:cNvPr id="3" name="Content Placeholder 2"/>
          <p:cNvSpPr>
            <a:spLocks noGrp="1"/>
          </p:cNvSpPr>
          <p:nvPr>
            <p:ph sz="quarter" idx="1"/>
          </p:nvPr>
        </p:nvSpPr>
        <p:spPr>
          <a:xfrm>
            <a:off x="685800" y="1066800"/>
            <a:ext cx="7924800" cy="5410200"/>
          </a:xfrm>
        </p:spPr>
        <p:txBody>
          <a:bodyPr>
            <a:normAutofit fontScale="92500" lnSpcReduction="10000"/>
          </a:bodyPr>
          <a:lstStyle/>
          <a:p>
            <a:r>
              <a:rPr lang="en-US" dirty="0" smtClean="0"/>
              <a:t>“A lot or Mormon’s my age don’t consider oral sex to be sex” so it is OK –</a:t>
            </a:r>
            <a:r>
              <a:rPr lang="en-US" b="1" dirty="0" smtClean="0">
                <a:solidFill>
                  <a:srgbClr val="FF0000"/>
                </a:solidFill>
              </a:rPr>
              <a:t>False!</a:t>
            </a:r>
          </a:p>
          <a:p>
            <a:r>
              <a:rPr lang="en-US" dirty="0" smtClean="0"/>
              <a:t>I will solve this problem on my own, then go to see the Bishop –</a:t>
            </a:r>
            <a:r>
              <a:rPr lang="en-US" b="1" dirty="0" smtClean="0">
                <a:solidFill>
                  <a:srgbClr val="FF0000"/>
                </a:solidFill>
              </a:rPr>
              <a:t>False! </a:t>
            </a:r>
          </a:p>
          <a:p>
            <a:pPr lvl="1"/>
            <a:r>
              <a:rPr lang="en-US" dirty="0" smtClean="0"/>
              <a:t>That is like waiting to go to the doctor after you are no longer </a:t>
            </a:r>
            <a:r>
              <a:rPr lang="en-US" dirty="0" smtClean="0"/>
              <a:t>sick.</a:t>
            </a:r>
          </a:p>
          <a:p>
            <a:r>
              <a:rPr lang="en-US" dirty="0" smtClean="0"/>
              <a:t>Since I stopped the problem on my own, I don’t need to talk to the bishop –</a:t>
            </a:r>
            <a:r>
              <a:rPr lang="en-US" b="1" dirty="0" smtClean="0">
                <a:solidFill>
                  <a:srgbClr val="FF0000"/>
                </a:solidFill>
              </a:rPr>
              <a:t>False!</a:t>
            </a:r>
            <a:r>
              <a:rPr lang="en-US" dirty="0" smtClean="0"/>
              <a:t> </a:t>
            </a:r>
            <a:endParaRPr lang="en-US" dirty="0" smtClean="0"/>
          </a:p>
          <a:p>
            <a:pPr lvl="1"/>
            <a:r>
              <a:rPr lang="en-US" dirty="0" smtClean="0"/>
              <a:t>Any violations of the law of chastity needs to be confessed to the Bishop. </a:t>
            </a:r>
          </a:p>
          <a:p>
            <a:pPr lvl="1"/>
            <a:r>
              <a:rPr lang="en-US" dirty="0" smtClean="0"/>
              <a:t>The Law of Chastity is: no sexual relations with anyone other than our spouse (after we have been married to them). </a:t>
            </a:r>
          </a:p>
          <a:p>
            <a:pPr lvl="2"/>
            <a:r>
              <a:rPr lang="en-US" dirty="0" smtClean="0"/>
              <a:t>So sexual relations with other people, magazine, movies, videos, or ourselves(masturbation), violates the law of chastity.</a:t>
            </a:r>
          </a:p>
          <a:p>
            <a:pPr lvl="2"/>
            <a:r>
              <a:rPr lang="en-US" dirty="0" smtClean="0"/>
              <a:t>That includes intentionally touching the personal private parts of another persons body with or without clothing</a:t>
            </a:r>
          </a:p>
          <a:p>
            <a:pPr lvl="2"/>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Victims of Sexual abuse</a:t>
            </a:r>
            <a:endParaRPr lang="en-US" dirty="0"/>
          </a:p>
        </p:txBody>
      </p:sp>
      <p:sp>
        <p:nvSpPr>
          <p:cNvPr id="3" name="Content Placeholder 2"/>
          <p:cNvSpPr>
            <a:spLocks noGrp="1"/>
          </p:cNvSpPr>
          <p:nvPr>
            <p:ph sz="quarter" idx="1"/>
          </p:nvPr>
        </p:nvSpPr>
        <p:spPr>
          <a:xfrm>
            <a:off x="914400" y="1676400"/>
            <a:ext cx="7772400" cy="4572000"/>
          </a:xfrm>
        </p:spPr>
        <p:txBody>
          <a:bodyPr/>
          <a:lstStyle/>
          <a:p>
            <a:r>
              <a:rPr lang="en-US" dirty="0" smtClean="0"/>
              <a:t>Anyone sexually abused against their will is not guilty of violating the law of chastity. </a:t>
            </a:r>
          </a:p>
          <a:p>
            <a:r>
              <a:rPr lang="en-US" dirty="0" smtClean="0"/>
              <a:t>Children sexually abused by older children or adults are not guilty of violating the law of chastity. </a:t>
            </a:r>
          </a:p>
          <a:p>
            <a:r>
              <a:rPr lang="en-US" dirty="0" smtClean="0"/>
              <a:t>Christ’s atonement is especially important in helping victims fully heal and forgive.</a:t>
            </a:r>
          </a:p>
          <a:p>
            <a:r>
              <a:rPr lang="en-US" dirty="0" smtClean="0"/>
              <a:t>Although </a:t>
            </a:r>
            <a:r>
              <a:rPr lang="en-US" dirty="0" smtClean="0"/>
              <a:t>victims </a:t>
            </a:r>
            <a:r>
              <a:rPr lang="en-US" dirty="0" smtClean="0"/>
              <a:t>are </a:t>
            </a:r>
            <a:r>
              <a:rPr lang="en-US" dirty="0" smtClean="0"/>
              <a:t>not guilty of </a:t>
            </a:r>
            <a:r>
              <a:rPr lang="en-US" dirty="0" smtClean="0"/>
              <a:t>sin, they may need counseling to heal the psychological damage.</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Conclusion: </a:t>
            </a:r>
            <a:br>
              <a:rPr lang="en-US" dirty="0" smtClean="0"/>
            </a:br>
            <a:r>
              <a:rPr lang="en-US" dirty="0" smtClean="0"/>
              <a:t>God’s Grace</a:t>
            </a:r>
            <a:endParaRPr lang="en-US" dirty="0"/>
          </a:p>
        </p:txBody>
      </p:sp>
      <p:sp>
        <p:nvSpPr>
          <p:cNvPr id="3" name="Content Placeholder 2"/>
          <p:cNvSpPr>
            <a:spLocks noGrp="1"/>
          </p:cNvSpPr>
          <p:nvPr>
            <p:ph sz="quarter" idx="1"/>
          </p:nvPr>
        </p:nvSpPr>
        <p:spPr>
          <a:xfrm>
            <a:off x="762000" y="1295400"/>
            <a:ext cx="7924800" cy="5334000"/>
          </a:xfrm>
        </p:spPr>
        <p:txBody>
          <a:bodyPr>
            <a:normAutofit fontScale="70000" lnSpcReduction="20000"/>
          </a:bodyPr>
          <a:lstStyle/>
          <a:p>
            <a:pPr algn="ctr">
              <a:buNone/>
            </a:pPr>
            <a:endParaRPr lang="en-US" sz="4000" dirty="0" smtClean="0"/>
          </a:p>
          <a:p>
            <a:pPr algn="ctr">
              <a:buNone/>
            </a:pPr>
            <a:r>
              <a:rPr lang="en-US" sz="4600" dirty="0" smtClean="0"/>
              <a:t>What do I do if I have made a mistake</a:t>
            </a:r>
            <a:r>
              <a:rPr lang="en-US" sz="4600" dirty="0" smtClean="0"/>
              <a:t>?</a:t>
            </a:r>
            <a:endParaRPr lang="en-US" sz="4600" dirty="0" smtClean="0"/>
          </a:p>
          <a:p>
            <a:pPr algn="ctr">
              <a:buNone/>
            </a:pPr>
            <a:r>
              <a:rPr lang="en-US" sz="3400" dirty="0" smtClean="0"/>
              <a:t>Please, Please, Please come talk to the Bishop.</a:t>
            </a:r>
          </a:p>
          <a:p>
            <a:pPr algn="ctr">
              <a:buNone/>
            </a:pPr>
            <a:endParaRPr lang="en-US" sz="4600" dirty="0" smtClean="0"/>
          </a:p>
          <a:p>
            <a:pPr algn="ctr">
              <a:buNone/>
            </a:pPr>
            <a:r>
              <a:rPr lang="en-US" sz="4600" dirty="0" smtClean="0"/>
              <a:t>Remember that God’s Grace can make up for any mistake.</a:t>
            </a:r>
          </a:p>
          <a:p>
            <a:pPr algn="ctr">
              <a:buNone/>
            </a:pPr>
            <a:endParaRPr lang="en-US" sz="4600" dirty="0" smtClean="0"/>
          </a:p>
          <a:p>
            <a:pPr algn="ctr">
              <a:buNone/>
            </a:pPr>
            <a:r>
              <a:rPr lang="en-US" sz="4600" dirty="0" smtClean="0"/>
              <a:t>His atonement can make whole that which is bent or broken. </a:t>
            </a:r>
          </a:p>
          <a:p>
            <a:pPr algn="ctr">
              <a:buNone/>
            </a:pPr>
            <a:endParaRPr lang="en-US" sz="4600" dirty="0" smtClean="0"/>
          </a:p>
          <a:p>
            <a:pPr algn="ctr">
              <a:buNone/>
            </a:pPr>
            <a:r>
              <a:rPr lang="en-US" sz="4600" dirty="0" smtClean="0"/>
              <a:t>It may not be easy and it may not be all at once, but His healing miracle is sure.</a:t>
            </a:r>
          </a:p>
          <a:p>
            <a:pPr algn="ct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ox(in)">
                                      <p:cBhvr>
                                        <p:cTn id="7" dur="500"/>
                                        <p:tgtEl>
                                          <p:spTgt spid="3">
                                            <p:txEl>
                                              <p:pRg st="4" end="4"/>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ox(in)">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box(in)">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Why talk about Chastity?</a:t>
            </a:r>
            <a:endParaRPr lang="en-US" dirty="0"/>
          </a:p>
        </p:txBody>
      </p:sp>
      <p:sp>
        <p:nvSpPr>
          <p:cNvPr id="5" name="Content Placeholder 4"/>
          <p:cNvSpPr>
            <a:spLocks noGrp="1"/>
          </p:cNvSpPr>
          <p:nvPr>
            <p:ph sz="quarter" idx="1"/>
          </p:nvPr>
        </p:nvSpPr>
        <p:spPr>
          <a:xfrm>
            <a:off x="685800" y="1447800"/>
            <a:ext cx="7772400" cy="4572000"/>
          </a:xfrm>
        </p:spPr>
        <p:txBody>
          <a:bodyPr/>
          <a:lstStyle/>
          <a:p>
            <a:endParaRPr lang="en-US" dirty="0" smtClean="0"/>
          </a:p>
          <a:p>
            <a:endParaRPr lang="en-US" dirty="0" smtClean="0"/>
          </a:p>
          <a:p>
            <a:pPr algn="ctr">
              <a:buNone/>
            </a:pPr>
            <a:r>
              <a:rPr lang="en-US" sz="3600" dirty="0" smtClean="0"/>
              <a:t>“A philosopher once said, tell me sufficiently why a thing should be done, and I will move heaven and earth to do it.”</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14400"/>
          </a:xfrm>
        </p:spPr>
        <p:txBody>
          <a:bodyPr/>
          <a:lstStyle/>
          <a:p>
            <a:pPr algn="ctr"/>
            <a:r>
              <a:rPr lang="en-US" dirty="0" smtClean="0"/>
              <a:t>Why so serious?</a:t>
            </a:r>
            <a:endParaRPr lang="en-US" dirty="0"/>
          </a:p>
        </p:txBody>
      </p:sp>
      <p:sp>
        <p:nvSpPr>
          <p:cNvPr id="3" name="Content Placeholder 2"/>
          <p:cNvSpPr>
            <a:spLocks noGrp="1"/>
          </p:cNvSpPr>
          <p:nvPr>
            <p:ph sz="quarter" idx="1"/>
          </p:nvPr>
        </p:nvSpPr>
        <p:spPr>
          <a:xfrm>
            <a:off x="457200" y="685800"/>
            <a:ext cx="8077200" cy="5638800"/>
          </a:xfrm>
        </p:spPr>
        <p:txBody>
          <a:bodyPr>
            <a:normAutofit lnSpcReduction="10000"/>
          </a:bodyPr>
          <a:lstStyle/>
          <a:p>
            <a:pPr algn="ctr">
              <a:buNone/>
            </a:pPr>
            <a:endParaRPr lang="en-US" dirty="0" smtClean="0"/>
          </a:p>
          <a:p>
            <a:pPr algn="ctr">
              <a:buNone/>
            </a:pPr>
            <a:r>
              <a:rPr lang="en-US" dirty="0" smtClean="0"/>
              <a:t>   “The prophet Alma warns his son </a:t>
            </a:r>
            <a:r>
              <a:rPr lang="en-US" dirty="0" err="1" smtClean="0"/>
              <a:t>Corianton</a:t>
            </a:r>
            <a:r>
              <a:rPr lang="en-US" dirty="0" smtClean="0"/>
              <a:t> that sexual transgression is ‘an abomination in the sight of the Lord; yea, most abominable above all sins save it be the shedding of innocent blood or denying the Holy Ghost’ “</a:t>
            </a:r>
          </a:p>
          <a:p>
            <a:pPr algn="ctr">
              <a:buNone/>
            </a:pPr>
            <a:endParaRPr lang="en-US" dirty="0" smtClean="0"/>
          </a:p>
          <a:p>
            <a:pPr algn="ctr">
              <a:buNone/>
            </a:pPr>
            <a:r>
              <a:rPr lang="en-US" dirty="0" smtClean="0"/>
              <a:t>     “Clearly God's greatest concerns regarding mortality are how one gets into this world and how one gets out of it. These two most important issues in our very personal and carefully supervised progress are the two issues that he as our Creator and Father and Guide wishes most to reserve to himself.” </a:t>
            </a:r>
          </a:p>
          <a:p>
            <a:pPr algn="ctr">
              <a:buNone/>
            </a:pPr>
            <a:endParaRPr lang="en-US" dirty="0" smtClean="0"/>
          </a:p>
          <a:p>
            <a:pPr algn="ctr">
              <a:buNone/>
            </a:pPr>
            <a:r>
              <a:rPr lang="en-US" dirty="0" smtClean="0"/>
              <a:t>“These are the two matters that he has repeatedly told us he wants us never to take illegally, unfaithfully, without sanction.”</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ox(i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ox(in)">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lstStyle/>
          <a:p>
            <a:pPr algn="ctr"/>
            <a:r>
              <a:rPr lang="en-US" dirty="0" smtClean="0"/>
              <a:t>Taking Life</a:t>
            </a:r>
            <a:endParaRPr lang="en-US" dirty="0"/>
          </a:p>
        </p:txBody>
      </p:sp>
      <p:sp>
        <p:nvSpPr>
          <p:cNvPr id="3" name="Content Placeholder 2"/>
          <p:cNvSpPr>
            <a:spLocks noGrp="1"/>
          </p:cNvSpPr>
          <p:nvPr>
            <p:ph sz="quarter" idx="1"/>
          </p:nvPr>
        </p:nvSpPr>
        <p:spPr>
          <a:xfrm>
            <a:off x="533400" y="1524000"/>
            <a:ext cx="7772400" cy="4572000"/>
          </a:xfrm>
        </p:spPr>
        <p:txBody>
          <a:bodyPr>
            <a:normAutofit fontScale="92500" lnSpcReduction="10000"/>
          </a:bodyPr>
          <a:lstStyle/>
          <a:p>
            <a:pPr algn="ctr">
              <a:buNone/>
            </a:pPr>
            <a:r>
              <a:rPr lang="en-US" dirty="0" smtClean="0"/>
              <a:t>     “As for the taking of life, we are generally quite responsible. Most people, it seems to me, readily sense the sanctity of life and as a rule do not run up to friends, put a loaded revolver to their heads, and </a:t>
            </a:r>
            <a:r>
              <a:rPr lang="en-US" dirty="0" smtClean="0">
                <a:solidFill>
                  <a:schemeClr val="accent1"/>
                </a:solidFill>
              </a:rPr>
              <a:t>[thoughtlessly]</a:t>
            </a:r>
            <a:r>
              <a:rPr lang="en-US" i="1" dirty="0" smtClean="0"/>
              <a:t> </a:t>
            </a:r>
            <a:r>
              <a:rPr lang="en-US" dirty="0" smtClean="0"/>
              <a:t>pull the trigger. Furthermore, when there is a click of the hammer rather than an explosion of lead, and a possible tragedy seems to have been </a:t>
            </a:r>
            <a:r>
              <a:rPr lang="en-US" dirty="0" smtClean="0">
                <a:solidFill>
                  <a:schemeClr val="accent1"/>
                </a:solidFill>
              </a:rPr>
              <a:t>[avoided]</a:t>
            </a:r>
            <a:r>
              <a:rPr lang="en-US" dirty="0" smtClean="0"/>
              <a:t>, no one in such a circumstance would be so stupid as to sigh, ‘Oh, good. I didn't go all the way.’ “ </a:t>
            </a:r>
          </a:p>
          <a:p>
            <a:pPr algn="ctr">
              <a:buNone/>
            </a:pPr>
            <a:r>
              <a:rPr lang="en-US" dirty="0" smtClean="0"/>
              <a:t> </a:t>
            </a:r>
          </a:p>
          <a:p>
            <a:pPr algn="ctr">
              <a:buNone/>
            </a:pPr>
            <a:r>
              <a:rPr lang="en-US" dirty="0" smtClean="0"/>
              <a:t>    “No, fortunately, in the case of how life is taken, I think we seem to be quite responsible. The seriousness of that does not often have to be spelled out, and not many sermons need to be devoted to 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lstStyle/>
          <a:p>
            <a:pPr algn="ctr"/>
            <a:r>
              <a:rPr lang="en-US" dirty="0" smtClean="0"/>
              <a:t>Giving Life</a:t>
            </a:r>
            <a:endParaRPr lang="en-US" dirty="0"/>
          </a:p>
        </p:txBody>
      </p:sp>
      <p:sp>
        <p:nvSpPr>
          <p:cNvPr id="3" name="Content Placeholder 2"/>
          <p:cNvSpPr>
            <a:spLocks noGrp="1"/>
          </p:cNvSpPr>
          <p:nvPr>
            <p:ph sz="quarter" idx="1"/>
          </p:nvPr>
        </p:nvSpPr>
        <p:spPr>
          <a:xfrm>
            <a:off x="533400" y="1905000"/>
            <a:ext cx="7772400" cy="4572000"/>
          </a:xfrm>
        </p:spPr>
        <p:txBody>
          <a:bodyPr/>
          <a:lstStyle/>
          <a:p>
            <a:pPr algn="ctr">
              <a:buNone/>
            </a:pPr>
            <a:r>
              <a:rPr lang="en-US" dirty="0" smtClean="0"/>
              <a:t>    “But in the significance and sanctity of giving life, some of us are not so responsible, and in the larger world swirling around us we find near criminal irresponsibility.“</a:t>
            </a:r>
          </a:p>
          <a:p>
            <a:pPr algn="ctr">
              <a:buNone/>
            </a:pPr>
            <a:r>
              <a:rPr lang="en-US" dirty="0" smtClean="0"/>
              <a:t>   </a:t>
            </a:r>
          </a:p>
          <a:p>
            <a:pPr algn="ctr">
              <a:buNone/>
            </a:pPr>
            <a:r>
              <a:rPr lang="en-US" dirty="0" smtClean="0"/>
              <a:t>   “What would in the case of taking life bring absolute horror and demand grim justice, in the case of giving life brings dirty jokes and four-letter lyrics and </a:t>
            </a:r>
            <a:r>
              <a:rPr lang="en-US" dirty="0" smtClean="0">
                <a:solidFill>
                  <a:schemeClr val="accent1"/>
                </a:solidFill>
              </a:rPr>
              <a:t>[thoughtless sexuality]</a:t>
            </a:r>
            <a:r>
              <a:rPr lang="en-US" i="1" dirty="0" smtClean="0"/>
              <a:t> </a:t>
            </a:r>
            <a:r>
              <a:rPr lang="en-US" dirty="0" smtClean="0"/>
              <a:t>on the </a:t>
            </a:r>
            <a:r>
              <a:rPr lang="en-US" dirty="0" smtClean="0">
                <a:solidFill>
                  <a:schemeClr val="accent1"/>
                </a:solidFill>
              </a:rPr>
              <a:t>[movie]</a:t>
            </a:r>
            <a:r>
              <a:rPr lang="en-US" dirty="0" smtClean="0"/>
              <a:t> screen, home-owned or downtown.”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dirty="0" smtClean="0"/>
              <a:t>Of Souls</a:t>
            </a:r>
            <a:endParaRPr lang="en-US" dirty="0"/>
          </a:p>
        </p:txBody>
      </p:sp>
      <p:sp>
        <p:nvSpPr>
          <p:cNvPr id="3" name="Content Placeholder 2"/>
          <p:cNvSpPr>
            <a:spLocks noGrp="1"/>
          </p:cNvSpPr>
          <p:nvPr>
            <p:ph sz="quarter" idx="1"/>
          </p:nvPr>
        </p:nvSpPr>
        <p:spPr>
          <a:xfrm>
            <a:off x="609600" y="1219200"/>
            <a:ext cx="7772400" cy="5029200"/>
          </a:xfrm>
        </p:spPr>
        <p:txBody>
          <a:bodyPr>
            <a:normAutofit lnSpcReduction="10000"/>
          </a:bodyPr>
          <a:lstStyle/>
          <a:p>
            <a:pPr algn="ctr">
              <a:buNone/>
            </a:pPr>
            <a:r>
              <a:rPr lang="en-US" dirty="0" smtClean="0"/>
              <a:t>    “One of the ‘plain and precious’ truths restored to this dispensation is that ‘the spirit and the body are the soul of man’ (D&amp;C88:15; emphasis added) and that when the spirit and body are separated, men and women ‘cannot receive a </a:t>
            </a:r>
            <a:r>
              <a:rPr lang="en-US" dirty="0" err="1" smtClean="0"/>
              <a:t>fulness</a:t>
            </a:r>
            <a:r>
              <a:rPr lang="en-US" dirty="0" smtClean="0"/>
              <a:t> of joy’ (D&amp;C93:34).”</a:t>
            </a:r>
          </a:p>
          <a:p>
            <a:pPr algn="ctr">
              <a:buNone/>
            </a:pPr>
            <a:endParaRPr lang="en-US" dirty="0" smtClean="0"/>
          </a:p>
          <a:p>
            <a:pPr algn="ctr">
              <a:buNone/>
            </a:pPr>
            <a:r>
              <a:rPr lang="en-US" dirty="0" smtClean="0"/>
              <a:t>“It is peculiar to the theology of the Latter-day Saints that we regard the body as an essential part of the soul.”</a:t>
            </a:r>
          </a:p>
          <a:p>
            <a:pPr algn="ctr">
              <a:buNone/>
            </a:pPr>
            <a:endParaRPr lang="en-US" dirty="0" smtClean="0"/>
          </a:p>
          <a:p>
            <a:pPr algn="ctr">
              <a:buNone/>
            </a:pPr>
            <a:r>
              <a:rPr lang="en-US" dirty="0" smtClean="0"/>
              <a:t>     “So partly in answer to why such seriousness, we answer that one toying with the God-given body of another, toys with the very soul of that individual.”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Trivializing the Soul of Another</a:t>
            </a:r>
            <a:endParaRPr lang="en-US" dirty="0"/>
          </a:p>
        </p:txBody>
      </p:sp>
      <p:sp>
        <p:nvSpPr>
          <p:cNvPr id="3" name="Content Placeholder 2"/>
          <p:cNvSpPr>
            <a:spLocks noGrp="1"/>
          </p:cNvSpPr>
          <p:nvPr>
            <p:ph sz="quarter" idx="1"/>
          </p:nvPr>
        </p:nvSpPr>
        <p:spPr>
          <a:xfrm>
            <a:off x="533400" y="1905000"/>
            <a:ext cx="7772400" cy="4114800"/>
          </a:xfrm>
        </p:spPr>
        <p:txBody>
          <a:bodyPr>
            <a:normAutofit fontScale="92500" lnSpcReduction="20000"/>
          </a:bodyPr>
          <a:lstStyle/>
          <a:p>
            <a:pPr algn="ctr">
              <a:buNone/>
            </a:pPr>
            <a:r>
              <a:rPr lang="en-US" dirty="0" smtClean="0"/>
              <a:t>    “In </a:t>
            </a:r>
            <a:r>
              <a:rPr lang="en-US" dirty="0" smtClean="0">
                <a:solidFill>
                  <a:schemeClr val="accent1"/>
                </a:solidFill>
              </a:rPr>
              <a:t>[making light of]</a:t>
            </a:r>
            <a:r>
              <a:rPr lang="en-US" dirty="0" smtClean="0"/>
              <a:t> the soul of another (please include the word body there), we </a:t>
            </a:r>
            <a:r>
              <a:rPr lang="en-US" dirty="0" smtClean="0">
                <a:solidFill>
                  <a:schemeClr val="accent1"/>
                </a:solidFill>
              </a:rPr>
              <a:t>[make light of]</a:t>
            </a:r>
            <a:r>
              <a:rPr lang="en-US" dirty="0" smtClean="0"/>
              <a:t> the Atonement that saved that soul and guaranteed its continued existence. And when one toys with the Son of Righteousness…, one toys with white heat and a flame hotter and holier than the noonday sun.  You cannot do so and not be burned.”</a:t>
            </a:r>
          </a:p>
          <a:p>
            <a:pPr algn="ctr">
              <a:buNone/>
            </a:pPr>
            <a:endParaRPr lang="en-US" dirty="0" smtClean="0"/>
          </a:p>
          <a:p>
            <a:pPr algn="ctr">
              <a:buNone/>
            </a:pPr>
            <a:r>
              <a:rPr lang="en-US" dirty="0" smtClean="0">
                <a:solidFill>
                  <a:schemeClr val="accent1"/>
                </a:solidFill>
              </a:rPr>
              <a:t>But what if a pregnancy does not occur? </a:t>
            </a:r>
          </a:p>
          <a:p>
            <a:pPr algn="ctr">
              <a:buNone/>
            </a:pPr>
            <a:r>
              <a:rPr lang="en-US" dirty="0" smtClean="0">
                <a:solidFill>
                  <a:schemeClr val="accent1"/>
                </a:solidFill>
              </a:rPr>
              <a:t>Is it so bad in that case?</a:t>
            </a:r>
          </a:p>
          <a:p>
            <a:pPr algn="ctr">
              <a:buNone/>
            </a:pPr>
            <a:r>
              <a:rPr lang="en-US" dirty="0" smtClean="0">
                <a:solidFill>
                  <a:schemeClr val="accent1"/>
                </a:solidFill>
              </a:rPr>
              <a:t>What if the two people love each other? </a:t>
            </a:r>
          </a:p>
          <a:p>
            <a:pPr algn="ctr">
              <a:buNone/>
            </a:pPr>
            <a:r>
              <a:rPr lang="en-US" dirty="0" smtClean="0">
                <a:solidFill>
                  <a:schemeClr val="accent1"/>
                </a:solidFill>
              </a:rPr>
              <a:t>Isn’t that reason enough?</a:t>
            </a:r>
          </a:p>
          <a:p>
            <a:pPr algn="ctr">
              <a:buNone/>
            </a:pPr>
            <a:r>
              <a:rPr lang="en-US" dirty="0" smtClean="0">
                <a:solidFill>
                  <a:schemeClr val="accent1"/>
                </a:solidFill>
              </a:rPr>
              <a:t>What if we plan on getting married?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ox(in)">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ox(in)">
                                      <p:cBhvr>
                                        <p:cTn id="15" dur="500"/>
                                        <p:tgtEl>
                                          <p:spTgt spid="3">
                                            <p:txEl>
                                              <p:pRg st="4" end="4"/>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ox(in)">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ox(in)">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dirty="0" smtClean="0"/>
              <a:t>Of Symbols</a:t>
            </a:r>
            <a:endParaRPr lang="en-US" dirty="0"/>
          </a:p>
        </p:txBody>
      </p:sp>
      <p:sp>
        <p:nvSpPr>
          <p:cNvPr id="3" name="Content Placeholder 2"/>
          <p:cNvSpPr>
            <a:spLocks noGrp="1"/>
          </p:cNvSpPr>
          <p:nvPr>
            <p:ph sz="quarter" idx="1"/>
          </p:nvPr>
        </p:nvSpPr>
        <p:spPr>
          <a:xfrm>
            <a:off x="533400" y="1905000"/>
            <a:ext cx="7772400" cy="4572000"/>
          </a:xfrm>
        </p:spPr>
        <p:txBody>
          <a:bodyPr/>
          <a:lstStyle/>
          <a:p>
            <a:pPr algn="ctr">
              <a:buNone/>
            </a:pPr>
            <a:r>
              <a:rPr lang="en-US" dirty="0" smtClean="0"/>
              <a:t>    “…may I suggest that human intimacy, that sacred, physical union ordained of God for a married couple, deals with a symbol that demands special sanctity. Such an act of love between a man and a woman is--or certainly was ordained to be--a symbol of total union: union of their hearts, their hopes, their lives, their love, their family, their future, their everything.”</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476</TotalTime>
  <Words>2454</Words>
  <Application>Microsoft Office PowerPoint</Application>
  <PresentationFormat>On-screen Show (4:3)</PresentationFormat>
  <Paragraphs>133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Chastity:  Of Souls, Symbols, and Sacraments</vt:lpstr>
      <vt:lpstr>Fireside Goals</vt:lpstr>
      <vt:lpstr>Why talk about Chastity?</vt:lpstr>
      <vt:lpstr>Why so serious?</vt:lpstr>
      <vt:lpstr>Taking Life</vt:lpstr>
      <vt:lpstr>Giving Life</vt:lpstr>
      <vt:lpstr>Of Souls</vt:lpstr>
      <vt:lpstr>Trivializing the Soul of Another</vt:lpstr>
      <vt:lpstr>Of Symbols</vt:lpstr>
      <vt:lpstr>Moral Schizophrenia</vt:lpstr>
      <vt:lpstr>Russian Roulette</vt:lpstr>
      <vt:lpstr>You May Discover to your Horror</vt:lpstr>
      <vt:lpstr>Tool Analogy</vt:lpstr>
      <vt:lpstr>Don’t be deceived</vt:lpstr>
      <vt:lpstr>Of Sacraments</vt:lpstr>
      <vt:lpstr>Sexual Union: a Very Real Sacrament</vt:lpstr>
      <vt:lpstr>Earth Shattering Power</vt:lpstr>
      <vt:lpstr>Father, Mother</vt:lpstr>
      <vt:lpstr>Souls. Symbols. Sacraments.</vt:lpstr>
      <vt:lpstr>Bishop’s Comment Slides</vt:lpstr>
      <vt:lpstr> Lucifer’s Loopholes –aka Lucifer’s lies </vt:lpstr>
      <vt:lpstr>Victims of Sexual abuse</vt:lpstr>
      <vt:lpstr>Conclusion:  God’s Grace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Chastity:  Of Souls Symbols and Sacraments</dc:title>
  <dc:creator>Cameron Ford</dc:creator>
  <cp:lastModifiedBy>Cameron Ford</cp:lastModifiedBy>
  <cp:revision>39</cp:revision>
  <dcterms:created xsi:type="dcterms:W3CDTF">2015-08-05T02:31:33Z</dcterms:created>
  <dcterms:modified xsi:type="dcterms:W3CDTF">2015-08-28T04:02:59Z</dcterms:modified>
</cp:coreProperties>
</file>